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5"/>
  </p:notesMasterIdLst>
  <p:sldIdLst>
    <p:sldId id="316" r:id="rId2"/>
    <p:sldId id="322" r:id="rId3"/>
    <p:sldId id="323" r:id="rId4"/>
    <p:sldId id="317" r:id="rId5"/>
    <p:sldId id="318" r:id="rId6"/>
    <p:sldId id="319" r:id="rId7"/>
    <p:sldId id="320" r:id="rId8"/>
    <p:sldId id="265" r:id="rId9"/>
    <p:sldId id="312" r:id="rId10"/>
    <p:sldId id="257" r:id="rId11"/>
    <p:sldId id="258" r:id="rId12"/>
    <p:sldId id="273" r:id="rId13"/>
    <p:sldId id="256" r:id="rId14"/>
    <p:sldId id="259" r:id="rId15"/>
    <p:sldId id="260" r:id="rId16"/>
    <p:sldId id="261" r:id="rId17"/>
    <p:sldId id="262" r:id="rId18"/>
    <p:sldId id="263" r:id="rId19"/>
    <p:sldId id="264" r:id="rId20"/>
    <p:sldId id="272" r:id="rId21"/>
    <p:sldId id="302" r:id="rId22"/>
    <p:sldId id="283" r:id="rId23"/>
    <p:sldId id="267" r:id="rId24"/>
    <p:sldId id="268" r:id="rId25"/>
    <p:sldId id="266" r:id="rId26"/>
    <p:sldId id="269" r:id="rId27"/>
    <p:sldId id="270" r:id="rId28"/>
    <p:sldId id="297" r:id="rId29"/>
    <p:sldId id="298" r:id="rId30"/>
    <p:sldId id="300" r:id="rId31"/>
    <p:sldId id="301" r:id="rId32"/>
    <p:sldId id="299" r:id="rId33"/>
    <p:sldId id="308" r:id="rId34"/>
    <p:sldId id="275" r:id="rId35"/>
    <p:sldId id="286" r:id="rId36"/>
    <p:sldId id="294" r:id="rId37"/>
    <p:sldId id="295" r:id="rId38"/>
    <p:sldId id="306" r:id="rId39"/>
    <p:sldId id="310" r:id="rId40"/>
    <p:sldId id="305" r:id="rId41"/>
    <p:sldId id="303" r:id="rId42"/>
    <p:sldId id="296" r:id="rId43"/>
    <p:sldId id="288" r:id="rId44"/>
    <p:sldId id="292" r:id="rId45"/>
    <p:sldId id="324" r:id="rId46"/>
    <p:sldId id="271" r:id="rId47"/>
    <p:sldId id="309" r:id="rId48"/>
    <p:sldId id="315" r:id="rId49"/>
    <p:sldId id="278" r:id="rId50"/>
    <p:sldId id="276" r:id="rId51"/>
    <p:sldId id="282" r:id="rId52"/>
    <p:sldId id="290" r:id="rId53"/>
    <p:sldId id="293" r:id="rId54"/>
    <p:sldId id="291" r:id="rId55"/>
    <p:sldId id="285" r:id="rId56"/>
    <p:sldId id="280" r:id="rId57"/>
    <p:sldId id="279" r:id="rId58"/>
    <p:sldId id="287" r:id="rId59"/>
    <p:sldId id="311" r:id="rId60"/>
    <p:sldId id="314" r:id="rId61"/>
    <p:sldId id="307" r:id="rId62"/>
    <p:sldId id="321" r:id="rId63"/>
    <p:sldId id="284" r:id="rId6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6A6A6"/>
    <a:srgbClr val="E6E6E6"/>
    <a:srgbClr val="D2DE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00" autoAdjust="0"/>
    <p:restoredTop sz="75498" autoAdjust="0"/>
  </p:normalViewPr>
  <p:slideViewPr>
    <p:cSldViewPr snapToGrid="0">
      <p:cViewPr varScale="1">
        <p:scale>
          <a:sx n="66" d="100"/>
          <a:sy n="66" d="100"/>
        </p:scale>
        <p:origin x="84" y="4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A1BF4B-B72B-4E81-BFEC-C839920194FA}" type="datetimeFigureOut">
              <a:rPr lang="ko-KR" altLang="en-US" smtClean="0"/>
              <a:t>2024-10-10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5A2502-9714-4744-917D-5D46196150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48655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5A2502-9714-4744-917D-5D4619615071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42358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/>
              <a:t>Recall</a:t>
            </a:r>
            <a:r>
              <a:rPr lang="ko-KR" altLang="en-US" dirty="0" smtClean="0"/>
              <a:t>은 모델이 양성 샘플을 얼마나 잘 포착하는지를 나타냅니다</a:t>
            </a:r>
            <a:r>
              <a:rPr lang="en-US" altLang="ko-KR" dirty="0" smtClean="0"/>
              <a:t>.</a:t>
            </a:r>
            <a:endParaRPr lang="ko-KR" altLang="en-US" dirty="0" smtClean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Sensitivity (</a:t>
            </a:r>
            <a:r>
              <a:rPr lang="ko-KR" altLang="en-US" sz="1200" dirty="0" smtClean="0"/>
              <a:t>민감도</a:t>
            </a:r>
            <a:r>
              <a:rPr lang="en-US" altLang="ko-KR" sz="1200" dirty="0" smtClean="0"/>
              <a:t>), True Positive Rate(TPR)</a:t>
            </a:r>
            <a:r>
              <a:rPr lang="ko-KR" altLang="en-US" sz="1200" dirty="0" smtClean="0"/>
              <a:t> 라고도 부른다</a:t>
            </a:r>
            <a:r>
              <a:rPr lang="en-US" altLang="ko-KR" sz="1200" dirty="0" smtClean="0"/>
              <a:t>.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5A2502-9714-4744-917D-5D4619615071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66311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5A2502-9714-4744-917D-5D4619615071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58068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5A2502-9714-4744-917D-5D4619615071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3765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F-</a:t>
            </a:r>
            <a:r>
              <a:rPr lang="ko-KR" altLang="en-US" dirty="0" smtClean="0"/>
              <a:t>스코어는 </a:t>
            </a:r>
            <a:r>
              <a:rPr lang="en-US" altLang="ko-KR" dirty="0" smtClean="0"/>
              <a:t>Precision</a:t>
            </a:r>
            <a:r>
              <a:rPr lang="ko-KR" altLang="en-US" dirty="0" smtClean="0"/>
              <a:t>과 </a:t>
            </a:r>
            <a:r>
              <a:rPr lang="en-US" altLang="ko-KR" dirty="0" smtClean="0"/>
              <a:t>Recall</a:t>
            </a:r>
            <a:r>
              <a:rPr lang="ko-KR" altLang="en-US" dirty="0" smtClean="0"/>
              <a:t>의 조화 평균을 계산하여 두 지표 간의 균형을 평가하는 데 사용됩니다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5A2502-9714-4744-917D-5D4619615071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28150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PR </a:t>
            </a:r>
            <a:r>
              <a:rPr lang="ko-KR" altLang="en-US" dirty="0" smtClean="0"/>
              <a:t>곡선</a:t>
            </a:r>
            <a:r>
              <a:rPr lang="en-US" altLang="ko-KR" dirty="0" smtClean="0"/>
              <a:t>(Precision-Recall Curve)</a:t>
            </a:r>
            <a:r>
              <a:rPr lang="ko-KR" altLang="en-US" dirty="0" smtClean="0"/>
              <a:t>은 분류 모델의 성능을 평가하는 데 사용되는 시각적 도구로</a:t>
            </a:r>
            <a:r>
              <a:rPr lang="en-US" altLang="ko-KR" dirty="0" smtClean="0"/>
              <a:t>, </a:t>
            </a:r>
            <a:r>
              <a:rPr lang="ko-KR" altLang="en-US" dirty="0" smtClean="0"/>
              <a:t>특히 클래스 불균형 문제를 다룰 때 효과적입니다</a:t>
            </a:r>
            <a:r>
              <a:rPr lang="en-US" altLang="ko-KR" dirty="0" smtClean="0"/>
              <a:t>. 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AUC(Area Under the Curve)</a:t>
            </a:r>
          </a:p>
          <a:p>
            <a:r>
              <a:rPr lang="en-US" altLang="ko-KR" dirty="0" smtClean="0"/>
              <a:t>PR AUC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PR </a:t>
            </a:r>
            <a:r>
              <a:rPr lang="ko-KR" altLang="en-US" dirty="0" smtClean="0"/>
              <a:t>곡선 아래의 면적을 나타내며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모델의 전반적인 성능을 나타내는 지표입니다</a:t>
            </a:r>
            <a:r>
              <a:rPr lang="en-US" altLang="ko-KR" dirty="0" smtClean="0"/>
              <a:t>. PR AUC </a:t>
            </a:r>
            <a:r>
              <a:rPr lang="ko-KR" altLang="en-US" dirty="0" smtClean="0"/>
              <a:t>값은 </a:t>
            </a:r>
            <a:r>
              <a:rPr lang="en-US" altLang="ko-KR" dirty="0" smtClean="0"/>
              <a:t>0</a:t>
            </a:r>
            <a:r>
              <a:rPr lang="ko-KR" altLang="en-US" dirty="0" smtClean="0"/>
              <a:t>과 </a:t>
            </a:r>
            <a:r>
              <a:rPr lang="en-US" altLang="ko-KR" dirty="0" smtClean="0"/>
              <a:t>1 </a:t>
            </a:r>
            <a:r>
              <a:rPr lang="ko-KR" altLang="en-US" dirty="0" smtClean="0"/>
              <a:t>사이의 값을 가지며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값이 클수록 모델의 성능이 뛰어난 것으로 평가됩니다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dirty="0" smtClean="0">
                <a:latin typeface="Arial" panose="020B0604020202020204" pitchFamily="34" charset="0"/>
              </a:rPr>
              <a:t>PR </a:t>
            </a:r>
            <a:r>
              <a:rPr lang="ko-KR" altLang="ko-KR" dirty="0" err="1" smtClean="0">
                <a:latin typeface="Arial" panose="020B0604020202020204" pitchFamily="34" charset="0"/>
              </a:rPr>
              <a:t>AUC는</a:t>
            </a:r>
            <a:r>
              <a:rPr lang="ko-KR" altLang="ko-KR" dirty="0" smtClean="0">
                <a:latin typeface="Arial" panose="020B0604020202020204" pitchFamily="34" charset="0"/>
              </a:rPr>
              <a:t> </a:t>
            </a:r>
            <a:r>
              <a:rPr lang="en-US" altLang="ko-KR" dirty="0" smtClean="0">
                <a:latin typeface="Arial Unicode MS"/>
              </a:rPr>
              <a:t>0</a:t>
            </a:r>
            <a:r>
              <a:rPr lang="ko-KR" altLang="ko-KR" dirty="0" smtClean="0"/>
              <a:t>에서 </a:t>
            </a:r>
            <a:r>
              <a:rPr lang="ko-KR" altLang="ko-KR" dirty="0" smtClean="0">
                <a:latin typeface="Arial Unicode MS"/>
              </a:rPr>
              <a:t>1</a:t>
            </a:r>
            <a:r>
              <a:rPr lang="ko-KR" altLang="ko-KR" dirty="0" smtClean="0"/>
              <a:t>까지의 범위를 가지며, </a:t>
            </a:r>
            <a:r>
              <a:rPr lang="ko-KR" altLang="ko-KR" dirty="0" smtClean="0">
                <a:latin typeface="Arial Unicode MS"/>
              </a:rPr>
              <a:t>1</a:t>
            </a:r>
            <a:r>
              <a:rPr lang="ko-KR" altLang="ko-KR" dirty="0" smtClean="0"/>
              <a:t>에 가까울수록 성능이 좋음을 나타냅니다. </a:t>
            </a:r>
            <a:endParaRPr lang="ko-KR" altLang="ko-KR" dirty="0" smtClean="0"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/>
              <a:t>PR AUC </a:t>
            </a:r>
            <a:r>
              <a:rPr lang="ko-KR" altLang="en-US" dirty="0" smtClean="0"/>
              <a:t>값이 클수록 모델이 양성을 잘 식별하고 있다는 것을 의미합니다</a:t>
            </a:r>
            <a:r>
              <a:rPr lang="en-US" altLang="ko-KR" dirty="0" smtClean="0"/>
              <a:t>.</a:t>
            </a:r>
            <a:endParaRPr lang="ko-KR" altLang="ko-KR" dirty="0" smtClean="0">
              <a:latin typeface="Arial" panose="020B0604020202020204" pitchFamily="34" charset="0"/>
            </a:endParaRPr>
          </a:p>
          <a:p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PR curve AUC</a:t>
            </a:r>
            <a:r>
              <a:rPr lang="ko-KR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사용하는 경우</a:t>
            </a:r>
            <a:endParaRPr lang="ko-KR" alt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데이터가 불균형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할때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양성 클래스를 탐지하는 중요도가 음성 클래스를 탐지하는 중요도보다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높을때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(ex.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암 환자 진단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endParaRPr lang="en-US" altLang="ko-KR" dirty="0" smtClean="0"/>
          </a:p>
          <a:p>
            <a:r>
              <a:rPr lang="en-US" altLang="ko-KR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ROC curve AUC</a:t>
            </a:r>
            <a:r>
              <a:rPr lang="ko-KR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사용하는 경우</a:t>
            </a:r>
            <a:endParaRPr lang="ko-KR" alt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데이터가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균형일때</a:t>
            </a:r>
            <a:endParaRPr lang="ko-KR" alt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양성 클래스 탐지와 음성 클래스 탐지의 중요도가 비슷할 때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(ex.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개와 고양이 분류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5A2502-9714-4744-917D-5D4619615071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89603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회전시킨 이미지를 사용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5A2502-9714-4744-917D-5D4619615071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45477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5A2502-9714-4744-917D-5D4619615071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7367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5A2502-9714-4744-917D-5D4619615071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95741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확산 모델</a:t>
            </a:r>
            <a:r>
              <a:rPr lang="en-US" altLang="ko-KR" dirty="0" smtClean="0"/>
              <a:t>(Diffusion Model)</a:t>
            </a:r>
            <a:r>
              <a:rPr lang="ko-KR" altLang="en-US" dirty="0" smtClean="0"/>
              <a:t>은 주로 이미지 생성 및 변환 작업에서 사용되는 </a:t>
            </a:r>
            <a:r>
              <a:rPr lang="ko-KR" altLang="en-US" dirty="0" err="1" smtClean="0"/>
              <a:t>생성적</a:t>
            </a:r>
            <a:r>
              <a:rPr lang="ko-KR" altLang="en-US" dirty="0" smtClean="0"/>
              <a:t> 모델의 일종입니다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이러한 모델은 노이즈를 점진적으로 추가한 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이를 제거하는 과정을 통해 새로운 데이터를 생성합니다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최근 몇 년 동안 특히 이미지 생성 분야에서 큰 주목을 받고 있습니다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비전 트랜스포머</a:t>
            </a:r>
            <a:r>
              <a:rPr lang="en-US" altLang="ko-KR" dirty="0" smtClean="0"/>
              <a:t>(Vision Transformer, </a:t>
            </a:r>
            <a:r>
              <a:rPr lang="en-US" altLang="ko-KR" dirty="0" err="1" smtClean="0"/>
              <a:t>ViT</a:t>
            </a:r>
            <a:r>
              <a:rPr lang="en-US" altLang="ko-KR" dirty="0" smtClean="0"/>
              <a:t>)</a:t>
            </a:r>
            <a:r>
              <a:rPr lang="ko-KR" altLang="en-US" dirty="0" smtClean="0"/>
              <a:t>는 이미지 처리와 관련된 </a:t>
            </a:r>
            <a:r>
              <a:rPr lang="ko-KR" altLang="en-US" dirty="0" err="1" smtClean="0"/>
              <a:t>딥러닝</a:t>
            </a:r>
            <a:r>
              <a:rPr lang="ko-KR" altLang="en-US" dirty="0" smtClean="0"/>
              <a:t> 모델로</a:t>
            </a:r>
            <a:r>
              <a:rPr lang="en-US" altLang="ko-KR" dirty="0" smtClean="0"/>
              <a:t>, </a:t>
            </a:r>
            <a:r>
              <a:rPr lang="ko-KR" altLang="en-US" dirty="0" smtClean="0"/>
              <a:t>트랜스포머 아키텍처를 사용하여 이미지 데이터를 처리하는 혁신적인 방법입니다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트랜스포머는 원래 자연어 처리</a:t>
            </a:r>
            <a:r>
              <a:rPr lang="en-US" altLang="ko-KR" dirty="0" smtClean="0"/>
              <a:t>(NLP) </a:t>
            </a:r>
            <a:r>
              <a:rPr lang="ko-KR" altLang="en-US" dirty="0" smtClean="0"/>
              <a:t>분야에서 개발된 모델로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주로 </a:t>
            </a:r>
            <a:r>
              <a:rPr lang="ko-KR" altLang="en-US" b="1" dirty="0" err="1" smtClean="0"/>
              <a:t>어텐션</a:t>
            </a:r>
            <a:r>
              <a:rPr lang="ko-KR" altLang="en-US" b="1" dirty="0" smtClean="0"/>
              <a:t> 메커니즘</a:t>
            </a:r>
            <a:r>
              <a:rPr lang="ko-KR" altLang="en-US" dirty="0" smtClean="0"/>
              <a:t>을 사용하여 입력 데이터 간의 관계를 학습합니다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비전 트랜스포머는 이러한 원리를 이미지에 적용하여 작동합니다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5A2502-9714-4744-917D-5D4619615071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80109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5A2502-9714-4744-917D-5D4619615071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46962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5A2502-9714-4744-917D-5D4619615071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146797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5A2502-9714-4744-917D-5D4619615071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313754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찾고자 하는 객체의 컬러 히스토그램을 미리 구하고 </a:t>
            </a:r>
            <a:r>
              <a:rPr lang="en-US" altLang="ko-KR" dirty="0" smtClean="0"/>
              <a:t>(HSV </a:t>
            </a:r>
            <a:r>
              <a:rPr lang="ko-KR" altLang="en-US" dirty="0" smtClean="0"/>
              <a:t>색상</a:t>
            </a:r>
            <a:r>
              <a:rPr lang="en-US" altLang="ko-KR" dirty="0" smtClean="0"/>
              <a:t>)</a:t>
            </a:r>
          </a:p>
          <a:p>
            <a:r>
              <a:rPr lang="ko-KR" altLang="en-US" dirty="0" smtClean="0"/>
              <a:t>주어진 입력 영상에서 해당 히스토그램에 부합하는 영역을 찾아내는 방식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5A2502-9714-4744-917D-5D4619615071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713927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찾고자 하는 객체의 컬러 히스토그램을 미리 구하고 </a:t>
            </a:r>
            <a:r>
              <a:rPr lang="en-US" altLang="ko-KR" dirty="0" smtClean="0"/>
              <a:t>(HSV </a:t>
            </a:r>
            <a:r>
              <a:rPr lang="ko-KR" altLang="en-US" dirty="0" smtClean="0"/>
              <a:t>색상</a:t>
            </a:r>
            <a:r>
              <a:rPr lang="en-US" altLang="ko-KR" dirty="0" smtClean="0"/>
              <a:t>)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r>
              <a:rPr lang="ko-KR" altLang="en-US" dirty="0" smtClean="0"/>
              <a:t>주어진 입력 영상에서 해당 히스토그램에 부합하는 영역을 찾아내는 방식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5A2502-9714-4744-917D-5D4619615071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401717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5A2502-9714-4744-917D-5D4619615071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039717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5A2502-9714-4744-917D-5D4619615071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935401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SSH </a:t>
            </a:r>
            <a:r>
              <a:rPr lang="ko-KR" altLang="en-US" dirty="0" smtClean="0"/>
              <a:t>키는 </a:t>
            </a:r>
            <a:r>
              <a:rPr lang="en-US" altLang="ko-KR" b="1" dirty="0" smtClean="0"/>
              <a:t>Secure Shell (SSH)</a:t>
            </a:r>
            <a:r>
              <a:rPr lang="ko-KR" altLang="en-US" dirty="0" smtClean="0"/>
              <a:t> 프로토콜을 사용하여 안전하게 원격 서버에 접속하기 위해 사용하는 인증 방법입니다</a:t>
            </a:r>
            <a:r>
              <a:rPr lang="en-US" altLang="ko-KR" dirty="0" smtClean="0"/>
              <a:t>. </a:t>
            </a:r>
          </a:p>
          <a:p>
            <a:r>
              <a:rPr lang="en-US" altLang="ko-KR" dirty="0" smtClean="0"/>
              <a:t>SSH </a:t>
            </a:r>
            <a:r>
              <a:rPr lang="ko-KR" altLang="en-US" dirty="0" smtClean="0"/>
              <a:t>키는 공개키 암호화 방식을 기반으로 하며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비밀번호보다 더 안전하고 효율적인 인증 방법으로 널리 사용됩니다</a:t>
            </a:r>
            <a:r>
              <a:rPr lang="en-US" altLang="ko-KR" dirty="0" smtClean="0"/>
              <a:t>. </a:t>
            </a:r>
          </a:p>
          <a:p>
            <a:r>
              <a:rPr lang="en-US" altLang="ko-KR" dirty="0" smtClean="0"/>
              <a:t>SSH </a:t>
            </a:r>
            <a:r>
              <a:rPr lang="ko-KR" altLang="en-US" dirty="0" smtClean="0"/>
              <a:t>키는 두 가지 주요 구성 요소로 이루어져 있습니다</a:t>
            </a:r>
            <a:r>
              <a:rPr lang="en-US" altLang="ko-KR" dirty="0" smtClean="0"/>
              <a:t>: **</a:t>
            </a:r>
            <a:r>
              <a:rPr lang="ko-KR" altLang="en-US" dirty="0" smtClean="0"/>
              <a:t>공개키 </a:t>
            </a:r>
            <a:r>
              <a:rPr lang="en-US" altLang="ko-KR" dirty="0" smtClean="0"/>
              <a:t>(Public Key)**</a:t>
            </a:r>
            <a:r>
              <a:rPr lang="ko-KR" altLang="en-US" dirty="0" smtClean="0"/>
              <a:t>와 </a:t>
            </a:r>
            <a:r>
              <a:rPr lang="ko-KR" altLang="en-US" b="1" dirty="0" smtClean="0"/>
              <a:t>개인키 </a:t>
            </a:r>
            <a:r>
              <a:rPr lang="en-US" altLang="ko-KR" b="1" dirty="0" smtClean="0"/>
              <a:t>(Private Key)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5A2502-9714-4744-917D-5D4619615071}" type="slidenum">
              <a:rPr lang="ko-KR" altLang="en-US" smtClean="0"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308478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5A2502-9714-4744-917D-5D4619615071}" type="slidenum">
              <a:rPr lang="ko-KR" altLang="en-US" smtClean="0"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62465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5A2502-9714-4744-917D-5D4619615071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88748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5A2502-9714-4744-917D-5D4619615071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61691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5A2502-9714-4744-917D-5D4619615071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0812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dirty="0" smtClean="0"/>
              <a:t>Yolov5 </a:t>
            </a:r>
            <a:r>
              <a:rPr lang="ko-KR" altLang="en-US" sz="1200" dirty="0" smtClean="0"/>
              <a:t>모델을 학습시키기 위해</a:t>
            </a:r>
            <a:endParaRPr lang="en-US" altLang="ko-KR" sz="1200" dirty="0" smtClean="0"/>
          </a:p>
          <a:p>
            <a:r>
              <a:rPr lang="ko-KR" altLang="en-US" sz="1200" dirty="0" smtClean="0"/>
              <a:t>이미지 크기를 </a:t>
            </a:r>
            <a:r>
              <a:rPr lang="en-US" altLang="ko-KR" sz="1200" b="1" dirty="0" smtClean="0">
                <a:solidFill>
                  <a:srgbClr val="FF0000"/>
                </a:solidFill>
              </a:rPr>
              <a:t>640 X 640</a:t>
            </a:r>
            <a:r>
              <a:rPr lang="ko-KR" altLang="en-US" sz="1200" dirty="0" smtClean="0"/>
              <a:t>으로</a:t>
            </a:r>
            <a:endParaRPr lang="en-US" altLang="ko-KR" sz="1200" dirty="0" smtClean="0"/>
          </a:p>
          <a:p>
            <a:r>
              <a:rPr lang="ko-KR" altLang="en-US" sz="1200" dirty="0" smtClean="0"/>
              <a:t>크기를 조정하고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결함인 좌표를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 </a:t>
            </a:r>
            <a:r>
              <a:rPr lang="ko-KR" altLang="en-US" sz="1200" dirty="0" smtClean="0"/>
              <a:t>정규화</a:t>
            </a:r>
            <a:r>
              <a:rPr lang="en-US" altLang="ko-KR" sz="1200" dirty="0" smtClean="0"/>
              <a:t>(Normalization)</a:t>
            </a:r>
            <a:r>
              <a:rPr lang="ko-KR" altLang="en-US" sz="1200" dirty="0" smtClean="0"/>
              <a:t> 하고</a:t>
            </a:r>
            <a:endParaRPr lang="en-US" altLang="ko-KR" sz="1200" dirty="0" smtClean="0"/>
          </a:p>
          <a:p>
            <a:r>
              <a:rPr lang="en-US" altLang="ko-KR" sz="1200" dirty="0" smtClean="0"/>
              <a:t>weight(</a:t>
            </a:r>
            <a:r>
              <a:rPr lang="ko-KR" altLang="en-US" sz="1200" dirty="0" smtClean="0"/>
              <a:t>가로</a:t>
            </a:r>
            <a:r>
              <a:rPr lang="en-US" altLang="ko-KR" sz="1200" dirty="0" smtClean="0"/>
              <a:t>), height(</a:t>
            </a:r>
            <a:r>
              <a:rPr lang="ko-KR" altLang="en-US" sz="1200" dirty="0" smtClean="0"/>
              <a:t>세로</a:t>
            </a:r>
            <a:r>
              <a:rPr lang="en-US" altLang="ko-KR" sz="1200" dirty="0" smtClean="0"/>
              <a:t>) </a:t>
            </a:r>
            <a:r>
              <a:rPr lang="ko-KR" altLang="en-US" sz="1200" dirty="0" smtClean="0"/>
              <a:t>길이</a:t>
            </a:r>
            <a:endParaRPr lang="en-US" altLang="ko-KR" sz="1200" dirty="0" smtClean="0"/>
          </a:p>
          <a:p>
            <a:r>
              <a:rPr lang="ko-KR" altLang="en-US" sz="1200" dirty="0" smtClean="0"/>
              <a:t>또한 표준화를 진행 후</a:t>
            </a:r>
            <a:endParaRPr lang="en-US" altLang="ko-KR" sz="1200" dirty="0" smtClean="0"/>
          </a:p>
          <a:p>
            <a:r>
              <a:rPr lang="en-US" altLang="ko-KR" sz="1200" b="1" dirty="0" err="1" smtClean="0">
                <a:solidFill>
                  <a:srgbClr val="FF0000"/>
                </a:solidFill>
              </a:rPr>
              <a:t>Class_id</a:t>
            </a:r>
            <a:r>
              <a:rPr lang="en-US" altLang="ko-KR" sz="1200" b="1" dirty="0" smtClean="0">
                <a:solidFill>
                  <a:srgbClr val="FF0000"/>
                </a:solidFill>
              </a:rPr>
              <a:t>(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결함 종류</a:t>
            </a:r>
            <a:r>
              <a:rPr lang="en-US" altLang="ko-KR" sz="1200" b="1" dirty="0" smtClean="0">
                <a:solidFill>
                  <a:srgbClr val="FF0000"/>
                </a:solidFill>
              </a:rPr>
              <a:t>)</a:t>
            </a:r>
            <a:r>
              <a:rPr lang="ko-KR" altLang="en-US" sz="1200" dirty="0" smtClean="0"/>
              <a:t>를 정수 형태로 제공해 주어야 한다</a:t>
            </a:r>
            <a:r>
              <a:rPr lang="en-US" altLang="ko-KR" sz="1200" dirty="0" smtClean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5A2502-9714-4744-917D-5D4619615071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96904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/>
              <a:t>XML(Extensible Markup Language)</a:t>
            </a:r>
            <a:r>
              <a:rPr lang="ko-KR" altLang="en-US" dirty="0" smtClean="0"/>
              <a:t>은 데이터의 구조를 정의하고 데이터를 저장하거나 전송할 때 사용하는 </a:t>
            </a:r>
            <a:r>
              <a:rPr lang="ko-KR" altLang="en-US" dirty="0" err="1" smtClean="0"/>
              <a:t>마크업</a:t>
            </a:r>
            <a:r>
              <a:rPr lang="ko-KR" altLang="en-US" dirty="0" smtClean="0"/>
              <a:t> 언어입니다</a:t>
            </a:r>
            <a:r>
              <a:rPr lang="en-US" altLang="ko-KR" dirty="0" smtClean="0"/>
              <a:t>. 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/>
              <a:t>XML</a:t>
            </a:r>
            <a:r>
              <a:rPr lang="ko-KR" altLang="en-US" dirty="0" smtClean="0"/>
              <a:t>은 데이터의 계층적 구조를 표현하는 데 유용하며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다양한 애플리케이션과 시스템 간에 데이터를 교환하는 데 널리 사용됩니다</a:t>
            </a:r>
            <a:r>
              <a:rPr lang="en-US" altLang="ko-KR" dirty="0" smtClean="0"/>
              <a:t>.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5A2502-9714-4744-917D-5D4619615071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99441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YAML</a:t>
            </a:r>
            <a:r>
              <a:rPr lang="ko-KR" altLang="en-US" sz="1200" dirty="0" smtClean="0"/>
              <a:t>은 </a:t>
            </a:r>
            <a:r>
              <a:rPr lang="en-US" altLang="ko-KR" sz="1200" dirty="0" smtClean="0"/>
              <a:t>"YAML </a:t>
            </a:r>
            <a:r>
              <a:rPr lang="en-US" altLang="ko-KR" sz="1200" dirty="0" err="1" smtClean="0"/>
              <a:t>Ain't</a:t>
            </a:r>
            <a:r>
              <a:rPr lang="en-US" altLang="ko-KR" sz="1200" dirty="0" smtClean="0"/>
              <a:t> Markup Language"</a:t>
            </a:r>
            <a:r>
              <a:rPr lang="ko-KR" altLang="en-US" sz="1200" dirty="0" smtClean="0"/>
              <a:t>의 약자로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데이터 직렬화 형식입니다</a:t>
            </a:r>
            <a:r>
              <a:rPr lang="en-US" altLang="ko-KR" sz="1200" dirty="0" smtClean="0"/>
              <a:t>. YAML</a:t>
            </a:r>
            <a:r>
              <a:rPr lang="ko-KR" altLang="en-US" sz="1200" dirty="0" smtClean="0"/>
              <a:t>은 주로 구성 파일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데이터 교환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설정 파일 등에 사용됩니다</a:t>
            </a:r>
            <a:r>
              <a:rPr lang="en-US" altLang="ko-KR" sz="1200" dirty="0" smtClean="0"/>
              <a:t>. YAML</a:t>
            </a:r>
            <a:r>
              <a:rPr lang="ko-KR" altLang="en-US" sz="1200" dirty="0" smtClean="0"/>
              <a:t>은 사람 읽기 쉽고 작성하기 간편하다는 장점이 있습니다</a:t>
            </a:r>
            <a:r>
              <a:rPr lang="en-US" altLang="ko-KR" sz="1200" dirty="0" smtClean="0"/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 smtClean="0"/>
          </a:p>
          <a:p>
            <a:r>
              <a:rPr lang="ko-KR" altLang="en-US" dirty="0" smtClean="0"/>
              <a:t>입력 이미지 크기 지정</a:t>
            </a:r>
            <a:endParaRPr lang="en-US" altLang="ko-KR" dirty="0" smtClean="0"/>
          </a:p>
          <a:p>
            <a:r>
              <a:rPr lang="ko-KR" altLang="en-US" dirty="0" smtClean="0"/>
              <a:t>한 번의 학습에 사용하는 배치 크기 지정</a:t>
            </a:r>
            <a:endParaRPr lang="en-US" altLang="ko-KR" dirty="0" smtClean="0"/>
          </a:p>
          <a:p>
            <a:r>
              <a:rPr lang="ko-KR" altLang="en-US" dirty="0" smtClean="0"/>
              <a:t>몇 번 반복하여 학습할지 지정</a:t>
            </a:r>
            <a:endParaRPr lang="en-US" altLang="ko-KR" dirty="0" smtClean="0"/>
          </a:p>
          <a:p>
            <a:r>
              <a:rPr lang="ko-KR" altLang="en-US" dirty="0" err="1" smtClean="0"/>
              <a:t>데이터셋의</a:t>
            </a:r>
            <a:r>
              <a:rPr lang="ko-KR" altLang="en-US" dirty="0" smtClean="0"/>
              <a:t> 구성을 정의하는 </a:t>
            </a:r>
            <a:r>
              <a:rPr lang="en-US" altLang="ko-KR" dirty="0" smtClean="0"/>
              <a:t>YAML </a:t>
            </a:r>
            <a:r>
              <a:rPr lang="ko-KR" altLang="en-US" dirty="0" smtClean="0"/>
              <a:t>파일의 경로를 지정</a:t>
            </a:r>
            <a:endParaRPr lang="en-US" altLang="ko-KR" dirty="0" smtClean="0"/>
          </a:p>
          <a:p>
            <a:r>
              <a:rPr lang="en-US" altLang="ko-KR" dirty="0" smtClean="0"/>
              <a:t>YOLOv5 </a:t>
            </a:r>
            <a:r>
              <a:rPr lang="ko-KR" altLang="en-US" dirty="0" smtClean="0"/>
              <a:t>모델의 구성 파일 경로를 지정</a:t>
            </a:r>
            <a:endParaRPr lang="en-US" altLang="ko-KR" dirty="0" smtClean="0"/>
          </a:p>
          <a:p>
            <a:r>
              <a:rPr lang="ko-KR" altLang="en-US" dirty="0" smtClean="0"/>
              <a:t>사전 학습된 모델의 가중치 파일 경로를 지정</a:t>
            </a:r>
            <a:endParaRPr lang="en-US" altLang="ko-KR" dirty="0" smtClean="0"/>
          </a:p>
          <a:p>
            <a:r>
              <a:rPr lang="ko-KR" altLang="en-US" dirty="0" smtClean="0"/>
              <a:t>학습 실험의 이름을 지정</a:t>
            </a:r>
            <a:endParaRPr lang="en-US" altLang="ko-KR" dirty="0" smtClean="0"/>
          </a:p>
          <a:p>
            <a:r>
              <a:rPr lang="ko-KR" altLang="en-US" dirty="0" smtClean="0"/>
              <a:t>모델 저장 주기를 지정</a:t>
            </a:r>
            <a:endParaRPr lang="en-US" altLang="ko-KR" dirty="0" smtClean="0"/>
          </a:p>
          <a:p>
            <a:r>
              <a:rPr lang="ko-KR" altLang="en-US" dirty="0" smtClean="0"/>
              <a:t>결과를 저장할 상위 디렉토리를 지정</a:t>
            </a:r>
            <a:endParaRPr lang="en-US" altLang="ko-KR" dirty="0" smtClean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5A2502-9714-4744-917D-5D4619615071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091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/>
              <a:t>Confidence : </a:t>
            </a:r>
            <a:r>
              <a:rPr lang="ko-KR" altLang="en-US" dirty="0" smtClean="0"/>
              <a:t>신뢰</a:t>
            </a:r>
            <a:r>
              <a:rPr lang="en-US" altLang="ko-KR" dirty="0" smtClean="0"/>
              <a:t>, </a:t>
            </a:r>
            <a:r>
              <a:rPr lang="ko-KR" altLang="en-US" dirty="0" smtClean="0"/>
              <a:t>확신</a:t>
            </a:r>
            <a:r>
              <a:rPr lang="en-US" altLang="ko-KR" baseline="0" dirty="0" smtClean="0"/>
              <a:t> /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임계값</a:t>
            </a:r>
            <a:r>
              <a:rPr lang="ko-KR" altLang="en-US" dirty="0" smtClean="0"/>
              <a:t> </a:t>
            </a:r>
            <a:r>
              <a:rPr lang="en-US" altLang="ko-KR" dirty="0" smtClean="0"/>
              <a:t>(Threshold)</a:t>
            </a:r>
            <a:endParaRPr lang="ko-KR" altLang="en-US" dirty="0" smtClean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 smtClean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/>
              <a:t>Precision</a:t>
            </a:r>
            <a:r>
              <a:rPr lang="ko-KR" altLang="en-US" dirty="0" smtClean="0"/>
              <a:t>은 모델이 얼마나 정확하게 양성을 예측하는지를 나타냅니다</a:t>
            </a:r>
            <a:r>
              <a:rPr lang="en-US" altLang="ko-KR" dirty="0" smtClean="0"/>
              <a:t>.</a:t>
            </a:r>
            <a:endParaRPr lang="ko-KR" altLang="en-US" dirty="0" smtClean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dirty="0" smtClean="0"/>
              <a:t>Positive </a:t>
            </a:r>
            <a:r>
              <a:rPr lang="ko-KR" altLang="en-US" b="1" dirty="0" err="1" smtClean="0"/>
              <a:t>정답률</a:t>
            </a:r>
            <a:r>
              <a:rPr lang="ko-KR" altLang="en-US" dirty="0" err="1" smtClean="0"/>
              <a:t>이라고도</a:t>
            </a:r>
            <a:r>
              <a:rPr lang="ko-KR" altLang="en-US" dirty="0" smtClean="0"/>
              <a:t> 불린다</a:t>
            </a:r>
            <a:r>
              <a:rPr lang="en-US" altLang="ko-KR" dirty="0" smtClean="0"/>
              <a:t>.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5A2502-9714-4744-917D-5D4619615071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26716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CE1FE-7412-4C35-930A-3FC3E431D4D8}" type="datetimeFigureOut">
              <a:rPr lang="ko-KR" altLang="en-US" smtClean="0"/>
              <a:t>2024-10-10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9336-FBB3-43FF-B9DD-98660CF095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81140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CE1FE-7412-4C35-930A-3FC3E431D4D8}" type="datetimeFigureOut">
              <a:rPr lang="ko-KR" altLang="en-US" smtClean="0"/>
              <a:t>2024-10-10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9336-FBB3-43FF-B9DD-98660CF095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42851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CE1FE-7412-4C35-930A-3FC3E431D4D8}" type="datetimeFigureOut">
              <a:rPr lang="ko-KR" altLang="en-US" smtClean="0"/>
              <a:t>2024-10-10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9336-FBB3-43FF-B9DD-98660CF095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89507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CE1FE-7412-4C35-930A-3FC3E431D4D8}" type="datetimeFigureOut">
              <a:rPr lang="ko-KR" altLang="en-US" smtClean="0"/>
              <a:t>2024-10-10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9336-FBB3-43FF-B9DD-98660CF095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29850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ctr" anchorCtr="0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CE1FE-7412-4C35-930A-3FC3E431D4D8}" type="datetimeFigureOut">
              <a:rPr lang="ko-KR" altLang="en-US" smtClean="0"/>
              <a:t>2024-10-10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9336-FBB3-43FF-B9DD-98660CF09561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액자 6"/>
          <p:cNvSpPr/>
          <p:nvPr userDrawn="1"/>
        </p:nvSpPr>
        <p:spPr>
          <a:xfrm>
            <a:off x="0" y="0"/>
            <a:ext cx="12192000" cy="6858000"/>
          </a:xfrm>
          <a:prstGeom prst="frame">
            <a:avLst>
              <a:gd name="adj1" fmla="val 1011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8868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CE1FE-7412-4C35-930A-3FC3E431D4D8}" type="datetimeFigureOut">
              <a:rPr lang="ko-KR" altLang="en-US" smtClean="0"/>
              <a:t>2024-10-10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9336-FBB3-43FF-B9DD-98660CF095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19156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CE1FE-7412-4C35-930A-3FC3E431D4D8}" type="datetimeFigureOut">
              <a:rPr lang="ko-KR" altLang="en-US" smtClean="0"/>
              <a:t>2024-10-10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9336-FBB3-43FF-B9DD-98660CF095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21630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81740" y="318631"/>
            <a:ext cx="10515600" cy="1325563"/>
          </a:xfrm>
        </p:spPr>
        <p:txBody>
          <a:bodyPr/>
          <a:lstStyle>
            <a:lvl1pPr>
              <a:defRPr b="1"/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CE1FE-7412-4C35-930A-3FC3E431D4D8}" type="datetimeFigureOut">
              <a:rPr lang="ko-KR" altLang="en-US" smtClean="0"/>
              <a:t>2024-10-10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9336-FBB3-43FF-B9DD-98660CF09561}" type="slidenum">
              <a:rPr lang="ko-KR" altLang="en-US" smtClean="0"/>
              <a:t>‹#›</a:t>
            </a:fld>
            <a:endParaRPr lang="ko-KR" altLang="en-US" dirty="0"/>
          </a:p>
        </p:txBody>
      </p:sp>
      <p:sp>
        <p:nvSpPr>
          <p:cNvPr id="6" name="액자 5"/>
          <p:cNvSpPr/>
          <p:nvPr userDrawn="1"/>
        </p:nvSpPr>
        <p:spPr>
          <a:xfrm>
            <a:off x="0" y="0"/>
            <a:ext cx="12192000" cy="6858000"/>
          </a:xfrm>
          <a:prstGeom prst="frame">
            <a:avLst>
              <a:gd name="adj1" fmla="val 1011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1" name="그룹 10"/>
          <p:cNvGrpSpPr/>
          <p:nvPr userDrawn="1"/>
        </p:nvGrpSpPr>
        <p:grpSpPr>
          <a:xfrm rot="10800000">
            <a:off x="583660" y="1303726"/>
            <a:ext cx="6138153" cy="194554"/>
            <a:chOff x="4956464" y="1644194"/>
            <a:chExt cx="6138153" cy="194554"/>
          </a:xfrm>
          <a:solidFill>
            <a:schemeClr val="accent1">
              <a:lumMod val="75000"/>
            </a:schemeClr>
          </a:solidFill>
        </p:grpSpPr>
        <p:cxnSp>
          <p:nvCxnSpPr>
            <p:cNvPr id="8" name="직선 연결선 7"/>
            <p:cNvCxnSpPr/>
            <p:nvPr userDrawn="1"/>
          </p:nvCxnSpPr>
          <p:spPr>
            <a:xfrm rot="10800000" flipH="1">
              <a:off x="4956464" y="1731523"/>
              <a:ext cx="6040876" cy="0"/>
            </a:xfrm>
            <a:prstGeom prst="line">
              <a:avLst/>
            </a:prstGeom>
            <a:grpFill/>
            <a:ln w="381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타원 9"/>
            <p:cNvSpPr/>
            <p:nvPr userDrawn="1"/>
          </p:nvSpPr>
          <p:spPr>
            <a:xfrm>
              <a:off x="10900063" y="1644194"/>
              <a:ext cx="194554" cy="19455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타원 11"/>
          <p:cNvSpPr/>
          <p:nvPr userDrawn="1"/>
        </p:nvSpPr>
        <p:spPr>
          <a:xfrm rot="10800000">
            <a:off x="836584" y="1323993"/>
            <a:ext cx="154019" cy="15401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타원 12"/>
          <p:cNvSpPr/>
          <p:nvPr userDrawn="1"/>
        </p:nvSpPr>
        <p:spPr>
          <a:xfrm rot="10800000">
            <a:off x="1048972" y="1340871"/>
            <a:ext cx="128075" cy="128075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타원 19"/>
          <p:cNvSpPr/>
          <p:nvPr userDrawn="1"/>
        </p:nvSpPr>
        <p:spPr>
          <a:xfrm rot="10800000">
            <a:off x="6652106" y="1340871"/>
            <a:ext cx="128075" cy="128075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974645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CE1FE-7412-4C35-930A-3FC3E431D4D8}" type="datetimeFigureOut">
              <a:rPr lang="ko-KR" altLang="en-US" smtClean="0"/>
              <a:t>2024-10-10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9336-FBB3-43FF-B9DD-98660CF095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4199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CE1FE-7412-4C35-930A-3FC3E431D4D8}" type="datetimeFigureOut">
              <a:rPr lang="ko-KR" altLang="en-US" smtClean="0"/>
              <a:t>2024-10-10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9336-FBB3-43FF-B9DD-98660CF095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70748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CE1FE-7412-4C35-930A-3FC3E431D4D8}" type="datetimeFigureOut">
              <a:rPr lang="ko-KR" altLang="en-US" smtClean="0"/>
              <a:t>2024-10-10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9336-FBB3-43FF-B9DD-98660CF095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79591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8CE1FE-7412-4C35-930A-3FC3E431D4D8}" type="datetimeFigureOut">
              <a:rPr lang="ko-KR" altLang="en-US" smtClean="0"/>
              <a:t>2024-10-10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D19336-FBB3-43FF-B9DD-98660CF095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16748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7" Type="http://schemas.openxmlformats.org/officeDocument/2006/relationships/image" Target="../media/image16.jp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jpeg"/><Relationship Id="rId5" Type="http://schemas.openxmlformats.org/officeDocument/2006/relationships/image" Target="../media/image14.jpg"/><Relationship Id="rId4" Type="http://schemas.openxmlformats.org/officeDocument/2006/relationships/image" Target="../media/image13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jpg"/><Relationship Id="rId5" Type="http://schemas.openxmlformats.org/officeDocument/2006/relationships/image" Target="../media/image22.jpg"/><Relationship Id="rId4" Type="http://schemas.openxmlformats.org/officeDocument/2006/relationships/image" Target="../media/image21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.jpg"/><Relationship Id="rId5" Type="http://schemas.openxmlformats.org/officeDocument/2006/relationships/image" Target="../media/image25.jpg"/><Relationship Id="rId4" Type="http://schemas.openxmlformats.org/officeDocument/2006/relationships/image" Target="../media/image24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.jpg"/><Relationship Id="rId5" Type="http://schemas.openxmlformats.org/officeDocument/2006/relationships/image" Target="../media/image29.jpg"/><Relationship Id="rId4" Type="http://schemas.openxmlformats.org/officeDocument/2006/relationships/image" Target="../media/image28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.jpg"/><Relationship Id="rId5" Type="http://schemas.openxmlformats.org/officeDocument/2006/relationships/image" Target="../media/image33.jpg"/><Relationship Id="rId4" Type="http://schemas.openxmlformats.org/officeDocument/2006/relationships/image" Target="../media/image32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8.jpg"/><Relationship Id="rId5" Type="http://schemas.openxmlformats.org/officeDocument/2006/relationships/image" Target="../media/image37.jpg"/><Relationship Id="rId4" Type="http://schemas.openxmlformats.org/officeDocument/2006/relationships/image" Target="../media/image36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2.jpg"/><Relationship Id="rId5" Type="http://schemas.openxmlformats.org/officeDocument/2006/relationships/image" Target="../media/image41.jpg"/><Relationship Id="rId4" Type="http://schemas.openxmlformats.org/officeDocument/2006/relationships/image" Target="../media/image40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hyperlink" Target="https://neurohive.io/en/popular-networks/vgg16/" TargetMode="Externa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gif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1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7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jpg"/><Relationship Id="rId3" Type="http://schemas.openxmlformats.org/officeDocument/2006/relationships/image" Target="../media/image74.jpeg"/><Relationship Id="rId7" Type="http://schemas.openxmlformats.org/officeDocument/2006/relationships/image" Target="../media/image19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7.jpeg"/><Relationship Id="rId5" Type="http://schemas.openxmlformats.org/officeDocument/2006/relationships/image" Target="../media/image76.jpeg"/><Relationship Id="rId10" Type="http://schemas.openxmlformats.org/officeDocument/2006/relationships/image" Target="../media/image80.jpg"/><Relationship Id="rId4" Type="http://schemas.openxmlformats.org/officeDocument/2006/relationships/image" Target="../media/image75.png"/><Relationship Id="rId9" Type="http://schemas.openxmlformats.org/officeDocument/2006/relationships/image" Target="../media/image79.jp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9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3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gif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1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>
            <a:grpSpLocks/>
          </p:cNvGrpSpPr>
          <p:nvPr/>
        </p:nvGrpSpPr>
        <p:grpSpPr>
          <a:xfrm>
            <a:off x="-635" y="0"/>
            <a:ext cx="12192635" cy="4169410"/>
            <a:chOff x="-85090" y="-5715"/>
            <a:chExt cx="12192635" cy="4169410"/>
          </a:xfrm>
          <a:solidFill>
            <a:schemeClr val="tx2">
              <a:lumMod val="60000"/>
              <a:lumOff val="40000"/>
            </a:schemeClr>
          </a:solidFill>
        </p:grpSpPr>
        <p:pic>
          <p:nvPicPr>
            <p:cNvPr id="3" name="object 3" descr="C:/Users/김성일/AppData/Roaming/PolarisOffice/ETemp/16788_9921360/image1.png"/>
            <p:cNvPicPr>
              <a:picLocks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-85090" y="3175"/>
              <a:ext cx="12192635" cy="4159885"/>
            </a:xfrm>
            <a:prstGeom prst="rect">
              <a:avLst/>
            </a:prstGeom>
            <a:grpFill/>
          </p:spPr>
        </p:pic>
        <p:sp>
          <p:nvSpPr>
            <p:cNvPr id="4" name="object 4"/>
            <p:cNvSpPr>
              <a:spLocks/>
            </p:cNvSpPr>
            <p:nvPr/>
          </p:nvSpPr>
          <p:spPr>
            <a:xfrm>
              <a:off x="-85090" y="-5715"/>
              <a:ext cx="12192635" cy="4091305"/>
            </a:xfrm>
            <a:custGeom>
              <a:avLst/>
              <a:gdLst>
                <a:gd name="TX0" fmla="*/ 12192000 w 12192001"/>
                <a:gd name="TY0" fmla="*/ 0 h 4090671"/>
                <a:gd name="TX1" fmla="*/ 0 w 12192001"/>
                <a:gd name="TY1" fmla="*/ 0 h 4090671"/>
                <a:gd name="TX2" fmla="*/ 0 w 12192001"/>
                <a:gd name="TY2" fmla="*/ 4090416 h 4090671"/>
                <a:gd name="TX3" fmla="*/ 12192000 w 12192001"/>
                <a:gd name="TY3" fmla="*/ 4090416 h 4090671"/>
                <a:gd name="TX4" fmla="*/ 12192000 w 12192001"/>
                <a:gd name="TY4" fmla="*/ 0 h 4090671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12192001" h="4090671">
                  <a:moveTo>
                    <a:pt x="12192000" y="0"/>
                  </a:moveTo>
                  <a:lnTo>
                    <a:pt x="0" y="0"/>
                  </a:lnTo>
                  <a:lnTo>
                    <a:pt x="0" y="4090416"/>
                  </a:lnTo>
                  <a:lnTo>
                    <a:pt x="12192000" y="4090416"/>
                  </a:lnTo>
                  <a:lnTo>
                    <a:pt x="12192000" y="0"/>
                  </a:lnTo>
                  <a:close/>
                </a:path>
              </a:pathLst>
            </a:custGeom>
            <a:grpFill/>
          </p:spPr>
          <p:txBody>
            <a:bodyPr vert="horz" wrap="none" lIns="89535" tIns="46355" rIns="89535" bIns="46355" numCol="1" anchor="ctr">
              <a:noAutofit/>
            </a:bodyPr>
            <a:lstStyle/>
            <a:p>
              <a:pPr>
                <a:defRPr/>
              </a:pPr>
              <a:endParaRPr lang="ko-KR" altLang="en-US"/>
            </a:p>
          </p:txBody>
        </p:sp>
        <p:sp>
          <p:nvSpPr>
            <p:cNvPr id="5" name="object 5"/>
            <p:cNvSpPr>
              <a:spLocks/>
            </p:cNvSpPr>
            <p:nvPr/>
          </p:nvSpPr>
          <p:spPr>
            <a:xfrm>
              <a:off x="1481455" y="-5715"/>
              <a:ext cx="229235" cy="3169285"/>
            </a:xfrm>
            <a:custGeom>
              <a:avLst/>
              <a:gdLst>
                <a:gd name="TX0" fmla="*/ 228600 w 228601"/>
                <a:gd name="TY0" fmla="*/ 0 h 3168651"/>
                <a:gd name="TX1" fmla="*/ 0 w 228601"/>
                <a:gd name="TY1" fmla="*/ 0 h 3168651"/>
                <a:gd name="TX2" fmla="*/ 0 w 228601"/>
                <a:gd name="TY2" fmla="*/ 3168396 h 3168651"/>
                <a:gd name="TX3" fmla="*/ 228600 w 228601"/>
                <a:gd name="TY3" fmla="*/ 3168396 h 3168651"/>
                <a:gd name="TX4" fmla="*/ 228600 w 228601"/>
                <a:gd name="TY4" fmla="*/ 0 h 3168651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228601" h="3168651">
                  <a:moveTo>
                    <a:pt x="228600" y="0"/>
                  </a:moveTo>
                  <a:lnTo>
                    <a:pt x="0" y="0"/>
                  </a:lnTo>
                  <a:lnTo>
                    <a:pt x="0" y="3168396"/>
                  </a:lnTo>
                  <a:lnTo>
                    <a:pt x="228600" y="3168396"/>
                  </a:lnTo>
                  <a:lnTo>
                    <a:pt x="228600" y="0"/>
                  </a:lnTo>
                  <a:close/>
                </a:path>
              </a:pathLst>
            </a:custGeom>
            <a:grpFill/>
          </p:spPr>
          <p:txBody>
            <a:bodyPr vert="horz" wrap="none" lIns="89535" tIns="46355" rIns="89535" bIns="46355" numCol="1" anchor="ctr">
              <a:noAutofit/>
            </a:bodyPr>
            <a:lstStyle/>
            <a:p>
              <a:pPr>
                <a:defRPr/>
              </a:pPr>
              <a:endParaRPr lang="ko-KR" altLang="en-US"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562735" y="1677918"/>
            <a:ext cx="9066530" cy="567055"/>
          </a:xfrm>
          <a:prstGeom prst="rect">
            <a:avLst/>
          </a:prstGeom>
        </p:spPr>
        <p:txBody>
          <a:bodyPr vert="horz" wrap="square" lIns="0" tIns="12700" rIns="0" bIns="0" numCol="1" anchor="t">
            <a:spAutoFit/>
          </a:bodyPr>
          <a:lstStyle/>
          <a:p>
            <a:pPr marL="12700" indent="0">
              <a:lnSpc>
                <a:spcPct val="100000"/>
              </a:lnSpc>
              <a:spcBef>
                <a:spcPts val="100"/>
              </a:spcBef>
              <a:buFontTx/>
              <a:buNone/>
            </a:pPr>
            <a:r>
              <a:rPr lang="ko-KR" sz="3600" spc="-490" dirty="0" smtClean="0">
                <a:solidFill>
                  <a:srgbClr val="FFFFFF"/>
                </a:solidFill>
              </a:rPr>
              <a:t>CNN </a:t>
            </a:r>
            <a:r>
              <a:rPr lang="ko-KR" sz="3600" spc="-490" dirty="0">
                <a:solidFill>
                  <a:srgbClr val="FFFFFF"/>
                </a:solidFill>
              </a:rPr>
              <a:t>기반 PCB 기판 불량 검출 모델</a:t>
            </a:r>
            <a:endParaRPr lang="ko-KR" altLang="en-US" sz="3600" dirty="0">
              <a:solidFill>
                <a:srgbClr val="FFFFFF"/>
              </a:solidFill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894205" y="2327910"/>
            <a:ext cx="6481445" cy="259080"/>
          </a:xfrm>
          <a:prstGeom prst="rect">
            <a:avLst/>
          </a:prstGeom>
        </p:spPr>
        <p:txBody>
          <a:bodyPr vert="horz" wrap="square" lIns="0" tIns="12065" rIns="0" bIns="0" numCol="1" anchor="t">
            <a:spAutoFit/>
          </a:bodyPr>
          <a:lstStyle/>
          <a:p>
            <a:pPr marL="12700" indent="0">
              <a:lnSpc>
                <a:spcPct val="100000"/>
              </a:lnSpc>
              <a:spcBef>
                <a:spcPts val="95"/>
              </a:spcBef>
              <a:buFontTx/>
              <a:buNone/>
            </a:pPr>
            <a:endParaRPr lang="ko-KR" altLang="en-US" sz="1600">
              <a:solidFill>
                <a:srgbClr val="FFFFFF"/>
              </a:solidFill>
              <a:latin typeface="궁서" charset="0"/>
              <a:cs typeface="궁서" charset="0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314950" y="4631055"/>
            <a:ext cx="1570355" cy="443230"/>
          </a:xfrm>
          <a:prstGeom prst="rect">
            <a:avLst/>
          </a:prstGeom>
        </p:spPr>
        <p:txBody>
          <a:bodyPr vert="horz" wrap="square" lIns="0" tIns="12065" rIns="0" bIns="0" numCol="1" anchor="t">
            <a:spAutoFit/>
          </a:bodyPr>
          <a:lstStyle/>
          <a:p>
            <a:pPr marL="12700" indent="0">
              <a:lnSpc>
                <a:spcPct val="100000"/>
              </a:lnSpc>
              <a:spcBef>
                <a:spcPts val="95"/>
              </a:spcBef>
              <a:buFontTx/>
              <a:buNone/>
            </a:pPr>
            <a:endParaRPr lang="ko-KR" altLang="en-US" sz="2800" b="1">
              <a:latin typeface="맑은 고딕" charset="0"/>
              <a:cs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4160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사용한 </a:t>
            </a:r>
            <a:r>
              <a:rPr lang="ko-KR" altLang="en-US" dirty="0" err="1" smtClean="0"/>
              <a:t>데이터셋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81740" y="6400800"/>
            <a:ext cx="86790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출처 </a:t>
            </a:r>
            <a:r>
              <a:rPr lang="en-US" altLang="ko-KR" sz="1400" dirty="0" smtClean="0"/>
              <a:t>: https://github.com/Charmve/Surface-Defect-Detection/tree/master</a:t>
            </a:r>
            <a:endParaRPr lang="ko-KR" altLang="en-US" sz="14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260" y="1644194"/>
            <a:ext cx="2160000" cy="2160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5875" y="1644194"/>
            <a:ext cx="2160000" cy="21600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260" y="3869757"/>
            <a:ext cx="2160000" cy="21600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5875" y="3869757"/>
            <a:ext cx="2160000" cy="2160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547176" y="4240800"/>
            <a:ext cx="21015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 smtClean="0"/>
              <a:t>정상 </a:t>
            </a:r>
            <a:r>
              <a:rPr lang="en-US" altLang="ko-KR" sz="3200" dirty="0" smtClean="0"/>
              <a:t>PCB</a:t>
            </a:r>
            <a:endParaRPr lang="ko-KR" altLang="en-US" sz="3200" dirty="0"/>
          </a:p>
        </p:txBody>
      </p:sp>
      <p:sp>
        <p:nvSpPr>
          <p:cNvPr id="9" name="TextBox 8"/>
          <p:cNvSpPr txBox="1"/>
          <p:nvPr/>
        </p:nvSpPr>
        <p:spPr>
          <a:xfrm>
            <a:off x="9160791" y="4240800"/>
            <a:ext cx="21794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 smtClean="0"/>
              <a:t>불량 </a:t>
            </a:r>
            <a:r>
              <a:rPr lang="en-US" altLang="ko-KR" sz="3600" dirty="0" smtClean="0"/>
              <a:t>PCB</a:t>
            </a:r>
            <a:endParaRPr lang="ko-KR" altLang="en-US" sz="3600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5696" y="1644194"/>
            <a:ext cx="2160000" cy="216000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311" y="1644194"/>
            <a:ext cx="2160000" cy="21600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624088" y="4837369"/>
            <a:ext cx="19477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/>
              <a:t>1500</a:t>
            </a:r>
            <a:r>
              <a:rPr lang="ko-KR" altLang="en-US" sz="2000" dirty="0" smtClean="0"/>
              <a:t>개</a:t>
            </a:r>
            <a:endParaRPr lang="ko-KR" altLang="en-US" sz="2000" dirty="0"/>
          </a:p>
        </p:txBody>
      </p:sp>
      <p:sp>
        <p:nvSpPr>
          <p:cNvPr id="13" name="TextBox 12"/>
          <p:cNvSpPr txBox="1"/>
          <p:nvPr/>
        </p:nvSpPr>
        <p:spPr>
          <a:xfrm>
            <a:off x="9276645" y="4837369"/>
            <a:ext cx="19477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/>
              <a:t>1500</a:t>
            </a:r>
            <a:r>
              <a:rPr lang="ko-KR" altLang="en-US" sz="2000" dirty="0" smtClean="0"/>
              <a:t>개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822970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사용한 </a:t>
            </a:r>
            <a:r>
              <a:rPr lang="ko-KR" altLang="en-US" dirty="0" err="1" smtClean="0"/>
              <a:t>데이터셋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160290" y="5812065"/>
            <a:ext cx="78714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/>
              <a:t>정상 </a:t>
            </a:r>
            <a:r>
              <a:rPr lang="en-US" altLang="ko-KR" sz="3200" dirty="0" smtClean="0"/>
              <a:t>PCB</a:t>
            </a:r>
            <a:r>
              <a:rPr lang="ko-KR" altLang="en-US" sz="3200" dirty="0" smtClean="0"/>
              <a:t>와 불량 </a:t>
            </a:r>
            <a:r>
              <a:rPr lang="en-US" altLang="ko-KR" sz="3200" dirty="0" smtClean="0"/>
              <a:t>PCB</a:t>
            </a:r>
            <a:r>
              <a:rPr lang="ko-KR" altLang="en-US" sz="3200" dirty="0" smtClean="0"/>
              <a:t>와의 차이를 시각화</a:t>
            </a:r>
            <a:endParaRPr lang="ko-KR" altLang="en-US" sz="32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6477" y="1774474"/>
            <a:ext cx="3557023" cy="3557023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8500" y="1932985"/>
            <a:ext cx="3240000" cy="3240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903500" y="4602285"/>
            <a:ext cx="19477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 smtClean="0"/>
              <a:t>절대값차</a:t>
            </a:r>
            <a:r>
              <a:rPr lang="ko-KR" altLang="en-US" dirty="0" smtClean="0"/>
              <a:t> 연산</a:t>
            </a:r>
            <a:endParaRPr lang="en-US" altLang="ko-KR" dirty="0" smtClean="0"/>
          </a:p>
          <a:p>
            <a:pPr algn="ctr"/>
            <a:r>
              <a:rPr lang="en-US" altLang="ko-KR" dirty="0" smtClean="0"/>
              <a:t>threshold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77855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데이터 전처리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93970" y="1459528"/>
            <a:ext cx="2214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</a:t>
            </a:r>
            <a:r>
              <a:rPr lang="en-US" altLang="ko-KR" dirty="0" smtClean="0"/>
              <a:t>ata</a:t>
            </a:r>
            <a:r>
              <a:rPr lang="ko-KR" altLang="en-US" dirty="0" smtClean="0"/>
              <a:t> </a:t>
            </a:r>
            <a:r>
              <a:rPr lang="en-US" altLang="ko-KR" dirty="0"/>
              <a:t>S</a:t>
            </a:r>
            <a:r>
              <a:rPr lang="en-US" altLang="ko-KR" dirty="0" smtClean="0"/>
              <a:t>licing</a:t>
            </a:r>
            <a:endParaRPr lang="ko-KR" altLang="en-US" dirty="0"/>
          </a:p>
        </p:txBody>
      </p:sp>
      <p:grpSp>
        <p:nvGrpSpPr>
          <p:cNvPr id="15" name="그룹 14"/>
          <p:cNvGrpSpPr/>
          <p:nvPr/>
        </p:nvGrpSpPr>
        <p:grpSpPr>
          <a:xfrm>
            <a:off x="1703689" y="1896609"/>
            <a:ext cx="8282926" cy="4205523"/>
            <a:chOff x="1703689" y="2005666"/>
            <a:chExt cx="8282926" cy="4205523"/>
          </a:xfrm>
        </p:grpSpPr>
        <p:grpSp>
          <p:nvGrpSpPr>
            <p:cNvPr id="20" name="그룹 19"/>
            <p:cNvGrpSpPr/>
            <p:nvPr/>
          </p:nvGrpSpPr>
          <p:grpSpPr>
            <a:xfrm>
              <a:off x="1703689" y="2005666"/>
              <a:ext cx="8282926" cy="4205523"/>
              <a:chOff x="1782305" y="2064291"/>
              <a:chExt cx="6977732" cy="3542832"/>
            </a:xfrm>
          </p:grpSpPr>
          <p:pic>
            <p:nvPicPr>
              <p:cNvPr id="3" name="그림 2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82305" y="2367123"/>
                <a:ext cx="3240000" cy="3240000"/>
              </a:xfrm>
              <a:prstGeom prst="rect">
                <a:avLst/>
              </a:prstGeom>
            </p:spPr>
          </p:pic>
          <p:sp>
            <p:nvSpPr>
              <p:cNvPr id="5" name="액자 4"/>
              <p:cNvSpPr/>
              <p:nvPr/>
            </p:nvSpPr>
            <p:spPr>
              <a:xfrm>
                <a:off x="3277034" y="3450372"/>
                <a:ext cx="536751" cy="536751"/>
              </a:xfrm>
              <a:prstGeom prst="fram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" name="액자 5"/>
              <p:cNvSpPr/>
              <p:nvPr/>
            </p:nvSpPr>
            <p:spPr>
              <a:xfrm>
                <a:off x="3827759" y="2398873"/>
                <a:ext cx="335311" cy="335311"/>
              </a:xfrm>
              <a:prstGeom prst="fram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액자 6"/>
              <p:cNvSpPr/>
              <p:nvPr/>
            </p:nvSpPr>
            <p:spPr>
              <a:xfrm>
                <a:off x="4192239" y="2373473"/>
                <a:ext cx="335311" cy="335311"/>
              </a:xfrm>
              <a:prstGeom prst="fram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" name="액자 7"/>
              <p:cNvSpPr/>
              <p:nvPr/>
            </p:nvSpPr>
            <p:spPr>
              <a:xfrm>
                <a:off x="3017351" y="4065293"/>
                <a:ext cx="217999" cy="227308"/>
              </a:xfrm>
              <a:prstGeom prst="fram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" name="액자 8"/>
              <p:cNvSpPr/>
              <p:nvPr/>
            </p:nvSpPr>
            <p:spPr>
              <a:xfrm>
                <a:off x="3926141" y="4424183"/>
                <a:ext cx="536751" cy="536751"/>
              </a:xfrm>
              <a:prstGeom prst="fram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액자 9"/>
              <p:cNvSpPr/>
              <p:nvPr/>
            </p:nvSpPr>
            <p:spPr>
              <a:xfrm>
                <a:off x="2344085" y="2934040"/>
                <a:ext cx="536751" cy="536751"/>
              </a:xfrm>
              <a:prstGeom prst="fram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액자 10"/>
              <p:cNvSpPr/>
              <p:nvPr/>
            </p:nvSpPr>
            <p:spPr>
              <a:xfrm>
                <a:off x="2061195" y="4539784"/>
                <a:ext cx="536751" cy="536751"/>
              </a:xfrm>
              <a:prstGeom prst="fram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액자 11"/>
              <p:cNvSpPr/>
              <p:nvPr/>
            </p:nvSpPr>
            <p:spPr>
              <a:xfrm>
                <a:off x="4361569" y="3582354"/>
                <a:ext cx="536751" cy="536751"/>
              </a:xfrm>
              <a:prstGeom prst="fram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3" name="액자 12"/>
              <p:cNvSpPr/>
              <p:nvPr/>
            </p:nvSpPr>
            <p:spPr>
              <a:xfrm>
                <a:off x="3913894" y="3782379"/>
                <a:ext cx="534281" cy="751521"/>
              </a:xfrm>
              <a:prstGeom prst="fram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pic>
            <p:nvPicPr>
              <p:cNvPr id="14" name="그림 13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350500" y="2367123"/>
                <a:ext cx="2216626" cy="3188298"/>
              </a:xfrm>
              <a:prstGeom prst="rect">
                <a:avLst/>
              </a:prstGeom>
            </p:spPr>
          </p:pic>
          <p:cxnSp>
            <p:nvCxnSpPr>
              <p:cNvPr id="16" name="직선 화살표 연결선 15"/>
              <p:cNvCxnSpPr/>
              <p:nvPr/>
            </p:nvCxnSpPr>
            <p:spPr>
              <a:xfrm flipH="1">
                <a:off x="4460422" y="2628962"/>
                <a:ext cx="1982324" cy="2088981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TextBox 36"/>
              <p:cNvSpPr txBox="1"/>
              <p:nvPr/>
            </p:nvSpPr>
            <p:spPr>
              <a:xfrm>
                <a:off x="8378250" y="2367123"/>
                <a:ext cx="377751" cy="309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b="1" dirty="0">
                    <a:solidFill>
                      <a:srgbClr val="00B050"/>
                    </a:solidFill>
                  </a:rPr>
                  <a:t>①</a:t>
                </a:r>
                <a:endParaRPr lang="ko-KR" altLang="en-US" b="1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38" name="TextBox 37"/>
              <p:cNvSpPr txBox="1"/>
              <p:nvPr/>
            </p:nvSpPr>
            <p:spPr>
              <a:xfrm>
                <a:off x="8378250" y="2708783"/>
                <a:ext cx="377751" cy="309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b="1" dirty="0" smtClean="0">
                    <a:solidFill>
                      <a:srgbClr val="00B050"/>
                    </a:solidFill>
                  </a:rPr>
                  <a:t>②</a:t>
                </a:r>
                <a:endParaRPr lang="ko-KR" altLang="en-US" b="1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8378250" y="3024363"/>
                <a:ext cx="377751" cy="309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b="1" dirty="0" smtClean="0">
                    <a:solidFill>
                      <a:srgbClr val="00B050"/>
                    </a:solidFill>
                  </a:rPr>
                  <a:t>③</a:t>
                </a:r>
                <a:endParaRPr lang="ko-KR" altLang="en-US" b="1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8378250" y="3366023"/>
                <a:ext cx="377751" cy="309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b="1" dirty="0" smtClean="0">
                    <a:solidFill>
                      <a:srgbClr val="00B050"/>
                    </a:solidFill>
                  </a:rPr>
                  <a:t>④</a:t>
                </a:r>
                <a:endParaRPr lang="ko-KR" altLang="en-US" b="1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41" name="TextBox 40"/>
              <p:cNvSpPr txBox="1"/>
              <p:nvPr/>
            </p:nvSpPr>
            <p:spPr>
              <a:xfrm>
                <a:off x="8378250" y="3627657"/>
                <a:ext cx="377751" cy="309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b="1" dirty="0" smtClean="0">
                    <a:solidFill>
                      <a:srgbClr val="00B050"/>
                    </a:solidFill>
                  </a:rPr>
                  <a:t>⑤</a:t>
                </a:r>
                <a:endParaRPr lang="ko-KR" altLang="en-US" b="1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42" name="TextBox 41"/>
              <p:cNvSpPr txBox="1"/>
              <p:nvPr/>
            </p:nvSpPr>
            <p:spPr>
              <a:xfrm>
                <a:off x="8378250" y="3937101"/>
                <a:ext cx="377751" cy="309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b="1" dirty="0" smtClean="0">
                    <a:solidFill>
                      <a:srgbClr val="00B050"/>
                    </a:solidFill>
                  </a:rPr>
                  <a:t>⑥</a:t>
                </a:r>
                <a:endParaRPr lang="ko-KR" altLang="en-US" b="1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8378250" y="4252680"/>
                <a:ext cx="377751" cy="309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b="1" dirty="0" smtClean="0">
                    <a:solidFill>
                      <a:srgbClr val="00B050"/>
                    </a:solidFill>
                  </a:rPr>
                  <a:t>⑦</a:t>
                </a:r>
                <a:endParaRPr lang="ko-KR" altLang="en-US" b="1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44" name="TextBox 43"/>
              <p:cNvSpPr txBox="1"/>
              <p:nvPr/>
            </p:nvSpPr>
            <p:spPr>
              <a:xfrm>
                <a:off x="8378250" y="4539784"/>
                <a:ext cx="377751" cy="309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b="1" dirty="0" smtClean="0">
                    <a:solidFill>
                      <a:srgbClr val="00B050"/>
                    </a:solidFill>
                  </a:rPr>
                  <a:t>⑧</a:t>
                </a:r>
                <a:endParaRPr lang="ko-KR" altLang="en-US" b="1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45" name="TextBox 44"/>
              <p:cNvSpPr txBox="1"/>
              <p:nvPr/>
            </p:nvSpPr>
            <p:spPr>
              <a:xfrm>
                <a:off x="8378250" y="4839953"/>
                <a:ext cx="377751" cy="309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b="1" dirty="0" smtClean="0">
                    <a:solidFill>
                      <a:srgbClr val="00B050"/>
                    </a:solidFill>
                  </a:rPr>
                  <a:t>⑨</a:t>
                </a:r>
                <a:endParaRPr lang="ko-KR" altLang="en-US" b="1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46" name="TextBox 45"/>
              <p:cNvSpPr txBox="1"/>
              <p:nvPr/>
            </p:nvSpPr>
            <p:spPr>
              <a:xfrm>
                <a:off x="8374214" y="5123750"/>
                <a:ext cx="385823" cy="3160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b="1" dirty="0" smtClean="0">
                    <a:solidFill>
                      <a:srgbClr val="00B050"/>
                    </a:solidFill>
                  </a:rPr>
                  <a:t>⑩</a:t>
                </a:r>
                <a:endParaRPr lang="ko-KR" altLang="en-US" b="1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47" name="TextBox 46"/>
              <p:cNvSpPr txBox="1"/>
              <p:nvPr/>
            </p:nvSpPr>
            <p:spPr>
              <a:xfrm>
                <a:off x="3657680" y="4284311"/>
                <a:ext cx="377751" cy="4407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800" b="1" dirty="0">
                    <a:solidFill>
                      <a:srgbClr val="00B050"/>
                    </a:solidFill>
                  </a:rPr>
                  <a:t>①</a:t>
                </a:r>
                <a:endParaRPr lang="ko-KR" altLang="en-US" sz="2800" b="1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48" name="TextBox 47"/>
              <p:cNvSpPr txBox="1"/>
              <p:nvPr/>
            </p:nvSpPr>
            <p:spPr>
              <a:xfrm>
                <a:off x="3769170" y="3496328"/>
                <a:ext cx="377751" cy="4407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800" b="1" dirty="0" smtClean="0">
                    <a:solidFill>
                      <a:srgbClr val="00B050"/>
                    </a:solidFill>
                  </a:rPr>
                  <a:t>②</a:t>
                </a:r>
                <a:endParaRPr lang="ko-KR" altLang="en-US" sz="2800" b="1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49" name="TextBox 48"/>
              <p:cNvSpPr txBox="1"/>
              <p:nvPr/>
            </p:nvSpPr>
            <p:spPr>
              <a:xfrm>
                <a:off x="3092168" y="3137776"/>
                <a:ext cx="377751" cy="4407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800" b="1" dirty="0" smtClean="0">
                    <a:solidFill>
                      <a:srgbClr val="00B050"/>
                    </a:solidFill>
                  </a:rPr>
                  <a:t>③</a:t>
                </a:r>
                <a:endParaRPr lang="ko-KR" altLang="en-US" sz="2800" b="1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62" name="TextBox 61"/>
              <p:cNvSpPr txBox="1"/>
              <p:nvPr/>
            </p:nvSpPr>
            <p:spPr>
              <a:xfrm>
                <a:off x="2524442" y="3637363"/>
                <a:ext cx="377751" cy="4407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800" b="1" dirty="0" smtClean="0">
                    <a:solidFill>
                      <a:srgbClr val="00B050"/>
                    </a:solidFill>
                  </a:rPr>
                  <a:t>④</a:t>
                </a:r>
                <a:endParaRPr lang="ko-KR" altLang="en-US" sz="2800" b="1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64" name="TextBox 63"/>
              <p:cNvSpPr txBox="1"/>
              <p:nvPr/>
            </p:nvSpPr>
            <p:spPr>
              <a:xfrm>
                <a:off x="2105155" y="2656077"/>
                <a:ext cx="377751" cy="4407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800" b="1" dirty="0" smtClean="0">
                    <a:solidFill>
                      <a:srgbClr val="00B050"/>
                    </a:solidFill>
                  </a:rPr>
                  <a:t>⑤</a:t>
                </a:r>
                <a:endParaRPr lang="ko-KR" altLang="en-US" sz="2800" b="1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65" name="TextBox 64"/>
              <p:cNvSpPr txBox="1"/>
              <p:nvPr/>
            </p:nvSpPr>
            <p:spPr>
              <a:xfrm>
                <a:off x="4122870" y="2099981"/>
                <a:ext cx="377751" cy="4407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800" b="1" dirty="0" smtClean="0">
                    <a:solidFill>
                      <a:srgbClr val="00B050"/>
                    </a:solidFill>
                  </a:rPr>
                  <a:t>⑥</a:t>
                </a:r>
                <a:endParaRPr lang="ko-KR" altLang="en-US" sz="2800" b="1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66" name="TextBox 65"/>
              <p:cNvSpPr txBox="1"/>
              <p:nvPr/>
            </p:nvSpPr>
            <p:spPr>
              <a:xfrm>
                <a:off x="3640636" y="2064291"/>
                <a:ext cx="377751" cy="4407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800" b="1" dirty="0" smtClean="0">
                    <a:solidFill>
                      <a:srgbClr val="00B050"/>
                    </a:solidFill>
                  </a:rPr>
                  <a:t>⑦</a:t>
                </a:r>
                <a:endParaRPr lang="ko-KR" altLang="en-US" sz="2800" b="1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67" name="TextBox 66"/>
              <p:cNvSpPr txBox="1"/>
              <p:nvPr/>
            </p:nvSpPr>
            <p:spPr>
              <a:xfrm>
                <a:off x="3073167" y="4152063"/>
                <a:ext cx="377751" cy="4407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800" b="1" dirty="0" smtClean="0">
                    <a:solidFill>
                      <a:srgbClr val="00B050"/>
                    </a:solidFill>
                  </a:rPr>
                  <a:t>⑧</a:t>
                </a:r>
                <a:endParaRPr lang="ko-KR" altLang="en-US" sz="2800" b="1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68" name="TextBox 67"/>
              <p:cNvSpPr txBox="1"/>
              <p:nvPr/>
            </p:nvSpPr>
            <p:spPr>
              <a:xfrm>
                <a:off x="4694609" y="3278828"/>
                <a:ext cx="377751" cy="4407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800" b="1" dirty="0" smtClean="0">
                    <a:solidFill>
                      <a:srgbClr val="00B050"/>
                    </a:solidFill>
                  </a:rPr>
                  <a:t>⑨</a:t>
                </a:r>
                <a:endParaRPr lang="ko-KR" altLang="en-US" sz="2800" b="1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69" name="TextBox 68"/>
              <p:cNvSpPr txBox="1"/>
              <p:nvPr/>
            </p:nvSpPr>
            <p:spPr>
              <a:xfrm>
                <a:off x="1872987" y="4246545"/>
                <a:ext cx="385823" cy="4407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800" b="1" dirty="0" smtClean="0">
                    <a:solidFill>
                      <a:srgbClr val="00B050"/>
                    </a:solidFill>
                  </a:rPr>
                  <a:t>⑩</a:t>
                </a:r>
                <a:endParaRPr lang="ko-KR" altLang="en-US" sz="2800" b="1" dirty="0">
                  <a:solidFill>
                    <a:srgbClr val="00B050"/>
                  </a:solidFill>
                </a:endParaRPr>
              </a:p>
            </p:txBody>
          </p:sp>
        </p:grpSp>
        <p:sp>
          <p:nvSpPr>
            <p:cNvPr id="63" name="액자 62"/>
            <p:cNvSpPr/>
            <p:nvPr/>
          </p:nvSpPr>
          <p:spPr>
            <a:xfrm>
              <a:off x="2965620" y="4214133"/>
              <a:ext cx="258776" cy="269826"/>
            </a:xfrm>
            <a:prstGeom prst="fram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50" name="TextBox 49"/>
          <p:cNvSpPr txBox="1"/>
          <p:nvPr/>
        </p:nvSpPr>
        <p:spPr>
          <a:xfrm>
            <a:off x="2577143" y="6206051"/>
            <a:ext cx="2214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640 X 640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6022546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학습시킨</a:t>
            </a:r>
            <a:r>
              <a:rPr lang="en-US" altLang="ko-KR" dirty="0" smtClean="0"/>
              <a:t> PCB </a:t>
            </a:r>
            <a:r>
              <a:rPr lang="ko-KR" altLang="en-US" dirty="0" smtClean="0"/>
              <a:t>결함 종류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115878" y="1690688"/>
            <a:ext cx="8338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Open</a:t>
            </a:r>
            <a:r>
              <a:rPr lang="en-US" altLang="ko-KR" dirty="0" smtClean="0"/>
              <a:t>(</a:t>
            </a:r>
            <a:r>
              <a:rPr lang="ko-KR" altLang="en-US" dirty="0" smtClean="0"/>
              <a:t>회로 개방</a:t>
            </a:r>
            <a:r>
              <a:rPr lang="en-US" altLang="ko-KR" dirty="0" smtClean="0"/>
              <a:t>)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/>
              <a:t>특정 지점에서 회로가 끊어져 전류가 흐르지 않는 것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115878" y="2311396"/>
            <a:ext cx="9236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S</a:t>
            </a:r>
            <a:r>
              <a:rPr lang="en-US" altLang="ko-KR" b="1" dirty="0" smtClean="0">
                <a:solidFill>
                  <a:srgbClr val="FF0000"/>
                </a:solidFill>
              </a:rPr>
              <a:t>hort</a:t>
            </a:r>
            <a:r>
              <a:rPr lang="en-US" altLang="ko-KR" dirty="0" smtClean="0"/>
              <a:t>(</a:t>
            </a:r>
            <a:r>
              <a:rPr lang="ko-KR" altLang="en-US" dirty="0" smtClean="0"/>
              <a:t>회로 단락</a:t>
            </a:r>
            <a:r>
              <a:rPr lang="en-US" altLang="ko-KR" dirty="0" smtClean="0"/>
              <a:t>)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/>
              <a:t>두 개 이상의 회로 경로 간에 의도하지 않은 연결이 발생하는 것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115878" y="2932104"/>
            <a:ext cx="9236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Copper</a:t>
            </a:r>
            <a:r>
              <a:rPr lang="en-US" altLang="ko-KR" dirty="0" smtClean="0"/>
              <a:t>(</a:t>
            </a:r>
            <a:r>
              <a:rPr lang="ko-KR" altLang="en-US" dirty="0" smtClean="0"/>
              <a:t>구리</a:t>
            </a:r>
            <a:r>
              <a:rPr lang="en-US" altLang="ko-KR" dirty="0"/>
              <a:t> </a:t>
            </a:r>
            <a:r>
              <a:rPr lang="ko-KR" altLang="en-US" dirty="0" smtClean="0"/>
              <a:t>결함</a:t>
            </a:r>
            <a:r>
              <a:rPr lang="en-US" altLang="ko-KR" dirty="0" smtClean="0"/>
              <a:t>) : </a:t>
            </a:r>
            <a:r>
              <a:rPr lang="ko-KR" altLang="en-US" dirty="0" smtClean="0"/>
              <a:t>불필요한 구리가 남아있는 경우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115877" y="3552812"/>
            <a:ext cx="109108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 smtClean="0">
                <a:solidFill>
                  <a:srgbClr val="FF0000"/>
                </a:solidFill>
              </a:rPr>
              <a:t>Mousebit</a:t>
            </a:r>
            <a:r>
              <a:rPr lang="en-US" altLang="ko-KR" dirty="0" smtClean="0"/>
              <a:t>(</a:t>
            </a:r>
            <a:r>
              <a:rPr lang="ko-KR" altLang="en-US" dirty="0" smtClean="0"/>
              <a:t>마우스 바이트</a:t>
            </a:r>
            <a:r>
              <a:rPr lang="en-US" altLang="ko-KR" dirty="0" smtClean="0"/>
              <a:t>) : </a:t>
            </a:r>
            <a:r>
              <a:rPr lang="ko-KR" altLang="en-US" dirty="0" smtClean="0"/>
              <a:t>구리 패턴의 일부가 불완전하게 제거되어 </a:t>
            </a:r>
            <a:endParaRPr lang="en-US" altLang="ko-KR" dirty="0" smtClean="0"/>
          </a:p>
          <a:p>
            <a:r>
              <a:rPr lang="en-US" altLang="ko-KR" dirty="0" smtClean="0"/>
              <a:t>			 </a:t>
            </a:r>
            <a:r>
              <a:rPr lang="ko-KR" altLang="en-US" dirty="0" smtClean="0"/>
              <a:t>패턴이 불완전하게 남아 있는 경우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115878" y="4450519"/>
            <a:ext cx="9236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Pin-hole</a:t>
            </a:r>
            <a:r>
              <a:rPr lang="en-US" altLang="ko-KR" dirty="0" smtClean="0"/>
              <a:t>(</a:t>
            </a:r>
            <a:r>
              <a:rPr lang="ko-KR" altLang="en-US" dirty="0" smtClean="0"/>
              <a:t>핀 홀</a:t>
            </a:r>
            <a:r>
              <a:rPr lang="en-US" altLang="ko-KR" dirty="0" smtClean="0"/>
              <a:t>) : </a:t>
            </a:r>
            <a:r>
              <a:rPr lang="ko-KR" altLang="en-US" dirty="0" err="1" smtClean="0"/>
              <a:t>금속층에</a:t>
            </a:r>
            <a:r>
              <a:rPr lang="ko-KR" altLang="en-US" dirty="0" smtClean="0"/>
              <a:t> 미세한 구멍이 생기는 것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115877" y="5071228"/>
            <a:ext cx="10910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Spur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스퍼</a:t>
            </a:r>
            <a:r>
              <a:rPr lang="en-US" altLang="ko-KR" dirty="0" smtClean="0"/>
              <a:t>) : PCB</a:t>
            </a:r>
            <a:r>
              <a:rPr lang="ko-KR" altLang="en-US" dirty="0" smtClean="0"/>
              <a:t>에서 구리 패턴이 의도하지 않은 방향으로 돌출되거나 불필요하게 확장되는 것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352471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학습시킨</a:t>
            </a:r>
            <a:r>
              <a:rPr lang="en-US" altLang="ko-KR" dirty="0" smtClean="0"/>
              <a:t> PCB </a:t>
            </a:r>
            <a:r>
              <a:rPr lang="ko-KR" altLang="en-US" dirty="0" smtClean="0"/>
              <a:t>결함 종류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115878" y="1690688"/>
            <a:ext cx="8338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Open</a:t>
            </a:r>
            <a:r>
              <a:rPr lang="en-US" altLang="ko-KR" dirty="0" smtClean="0"/>
              <a:t>(</a:t>
            </a:r>
            <a:r>
              <a:rPr lang="ko-KR" altLang="en-US" dirty="0" smtClean="0"/>
              <a:t>회로 개방</a:t>
            </a:r>
            <a:r>
              <a:rPr lang="en-US" altLang="ko-KR" dirty="0" smtClean="0"/>
              <a:t>)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/>
              <a:t>특정 지점에서 회로가 끊어져 전류가 흐르지 않는 것</a:t>
            </a:r>
          </a:p>
        </p:txBody>
      </p:sp>
      <p:grpSp>
        <p:nvGrpSpPr>
          <p:cNvPr id="9" name="그룹 8"/>
          <p:cNvGrpSpPr/>
          <p:nvPr/>
        </p:nvGrpSpPr>
        <p:grpSpPr>
          <a:xfrm>
            <a:off x="7111535" y="2414436"/>
            <a:ext cx="3405358" cy="3145373"/>
            <a:chOff x="7591982" y="2320629"/>
            <a:chExt cx="3405358" cy="3145373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65987" y="2320629"/>
              <a:ext cx="1422725" cy="1530101"/>
            </a:xfrm>
            <a:prstGeom prst="rect">
              <a:avLst/>
            </a:prstGeom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73625" y="2320629"/>
              <a:ext cx="1123715" cy="1600442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91982" y="4350825"/>
              <a:ext cx="1596730" cy="1115177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59145" y="4347052"/>
              <a:ext cx="1438195" cy="1096928"/>
            </a:xfrm>
            <a:prstGeom prst="rect">
              <a:avLst/>
            </a:prstGeom>
          </p:spPr>
        </p:pic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2305" y="2367123"/>
            <a:ext cx="3240000" cy="3240000"/>
          </a:xfrm>
          <a:prstGeom prst="rect">
            <a:avLst/>
          </a:prstGeom>
        </p:spPr>
      </p:pic>
      <p:sp>
        <p:nvSpPr>
          <p:cNvPr id="10" name="액자 9"/>
          <p:cNvSpPr/>
          <p:nvPr/>
        </p:nvSpPr>
        <p:spPr>
          <a:xfrm>
            <a:off x="4361569" y="3582354"/>
            <a:ext cx="536751" cy="536751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25615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학습시킨</a:t>
            </a:r>
            <a:r>
              <a:rPr lang="en-US" altLang="ko-KR" dirty="0" smtClean="0"/>
              <a:t> PCB </a:t>
            </a:r>
            <a:r>
              <a:rPr lang="ko-KR" altLang="en-US" dirty="0" smtClean="0"/>
              <a:t>결함 종류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115877" y="1690688"/>
            <a:ext cx="100310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Short</a:t>
            </a:r>
            <a:r>
              <a:rPr lang="en-US" altLang="ko-KR" dirty="0" smtClean="0"/>
              <a:t>(</a:t>
            </a:r>
            <a:r>
              <a:rPr lang="ko-KR" altLang="en-US" dirty="0" smtClean="0"/>
              <a:t>회로 단락</a:t>
            </a:r>
            <a:r>
              <a:rPr lang="en-US" altLang="ko-KR" dirty="0" smtClean="0"/>
              <a:t>)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두 개 이상의 회로 경로 간에 의도하지 않은 연결이 발생하는 것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2305" y="2367123"/>
            <a:ext cx="3240000" cy="3240000"/>
          </a:xfrm>
          <a:prstGeom prst="rect">
            <a:avLst/>
          </a:prstGeom>
        </p:spPr>
      </p:pic>
      <p:sp>
        <p:nvSpPr>
          <p:cNvPr id="7" name="액자 6"/>
          <p:cNvSpPr/>
          <p:nvPr/>
        </p:nvSpPr>
        <p:spPr>
          <a:xfrm>
            <a:off x="3913894" y="3782379"/>
            <a:ext cx="534281" cy="751521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7016670" y="2621144"/>
            <a:ext cx="3386469" cy="2731957"/>
            <a:chOff x="7335984" y="2596635"/>
            <a:chExt cx="3386469" cy="2731957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35984" y="4288556"/>
              <a:ext cx="1604055" cy="1000378"/>
            </a:xfrm>
            <a:prstGeom prst="rect">
              <a:avLst/>
            </a:prstGeom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60632" y="2621010"/>
              <a:ext cx="677379" cy="1537129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70185" y="3904252"/>
              <a:ext cx="1452268" cy="1424340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44377" y="2596635"/>
              <a:ext cx="1678076" cy="9173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578851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학습시킨</a:t>
            </a:r>
            <a:r>
              <a:rPr lang="en-US" altLang="ko-KR" dirty="0" smtClean="0"/>
              <a:t> PCB </a:t>
            </a:r>
            <a:r>
              <a:rPr lang="ko-KR" altLang="en-US" dirty="0" smtClean="0"/>
              <a:t>결함 종류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115878" y="1690688"/>
            <a:ext cx="8338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Copper</a:t>
            </a:r>
            <a:r>
              <a:rPr lang="en-US" altLang="ko-KR" dirty="0" smtClean="0"/>
              <a:t>(</a:t>
            </a:r>
            <a:r>
              <a:rPr lang="ko-KR" altLang="en-US" dirty="0" smtClean="0"/>
              <a:t>구리</a:t>
            </a:r>
            <a:r>
              <a:rPr lang="en-US" altLang="ko-KR" dirty="0" smtClean="0"/>
              <a:t> </a:t>
            </a:r>
            <a:r>
              <a:rPr lang="ko-KR" altLang="en-US" dirty="0" smtClean="0"/>
              <a:t>결함</a:t>
            </a:r>
            <a:r>
              <a:rPr lang="en-US" altLang="ko-KR" dirty="0" smtClean="0"/>
              <a:t>) : </a:t>
            </a:r>
            <a:r>
              <a:rPr lang="ko-KR" altLang="en-US" dirty="0" smtClean="0"/>
              <a:t>불필요한 구리가 남아있는 경우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2305" y="2367123"/>
            <a:ext cx="3240000" cy="3240000"/>
          </a:xfrm>
          <a:prstGeom prst="rect">
            <a:avLst/>
          </a:prstGeom>
        </p:spPr>
      </p:pic>
      <p:sp>
        <p:nvSpPr>
          <p:cNvPr id="7" name="액자 6"/>
          <p:cNvSpPr/>
          <p:nvPr/>
        </p:nvSpPr>
        <p:spPr>
          <a:xfrm>
            <a:off x="2344085" y="2934040"/>
            <a:ext cx="536751" cy="536751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6838224" y="2450068"/>
            <a:ext cx="3980221" cy="3074110"/>
            <a:chOff x="7128509" y="2118076"/>
            <a:chExt cx="3980221" cy="3074110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35128" y="3607361"/>
              <a:ext cx="1251178" cy="1584825"/>
            </a:xfrm>
            <a:prstGeom prst="rect">
              <a:avLst/>
            </a:prstGeom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4320" y="2313298"/>
              <a:ext cx="2664410" cy="1040785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28509" y="2118076"/>
              <a:ext cx="1557797" cy="1473592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62639" y="3582354"/>
              <a:ext cx="1227772" cy="1227772"/>
            </a:xfrm>
            <a:prstGeom prst="rect">
              <a:avLst/>
            </a:prstGeom>
          </p:spPr>
        </p:pic>
      </p:grpSp>
      <p:sp>
        <p:nvSpPr>
          <p:cNvPr id="13" name="액자 12"/>
          <p:cNvSpPr/>
          <p:nvPr/>
        </p:nvSpPr>
        <p:spPr>
          <a:xfrm>
            <a:off x="2061195" y="4539784"/>
            <a:ext cx="536751" cy="536751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59424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학습시킨</a:t>
            </a:r>
            <a:r>
              <a:rPr lang="en-US" altLang="ko-KR" dirty="0" smtClean="0"/>
              <a:t> PCB </a:t>
            </a:r>
            <a:r>
              <a:rPr lang="ko-KR" altLang="en-US" dirty="0" smtClean="0"/>
              <a:t>결함 종류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115878" y="1690688"/>
            <a:ext cx="8338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 smtClean="0">
                <a:solidFill>
                  <a:srgbClr val="FF0000"/>
                </a:solidFill>
              </a:rPr>
              <a:t>Mousebit</a:t>
            </a:r>
            <a:r>
              <a:rPr lang="en-US" altLang="ko-KR" dirty="0" smtClean="0"/>
              <a:t>(</a:t>
            </a:r>
            <a:r>
              <a:rPr lang="ko-KR" altLang="en-US" dirty="0" smtClean="0"/>
              <a:t>마우스 바이트</a:t>
            </a:r>
            <a:r>
              <a:rPr lang="en-US" altLang="ko-KR" dirty="0" smtClean="0"/>
              <a:t>) : </a:t>
            </a:r>
            <a:r>
              <a:rPr lang="ko-KR" altLang="en-US" dirty="0" smtClean="0"/>
              <a:t>구리 패턴의 일부가 불완전하게 제거되어 </a:t>
            </a:r>
            <a:endParaRPr lang="en-US" altLang="ko-KR" dirty="0" smtClean="0"/>
          </a:p>
          <a:p>
            <a:r>
              <a:rPr lang="en-US" altLang="ko-KR" dirty="0" smtClean="0"/>
              <a:t>			 </a:t>
            </a:r>
            <a:r>
              <a:rPr lang="ko-KR" altLang="en-US" dirty="0" smtClean="0"/>
              <a:t>패턴이 불완전하게 남아 있는 경우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2305" y="2367123"/>
            <a:ext cx="3240000" cy="3240000"/>
          </a:xfrm>
          <a:prstGeom prst="rect">
            <a:avLst/>
          </a:prstGeom>
        </p:spPr>
      </p:pic>
      <p:sp>
        <p:nvSpPr>
          <p:cNvPr id="7" name="액자 6"/>
          <p:cNvSpPr/>
          <p:nvPr/>
        </p:nvSpPr>
        <p:spPr>
          <a:xfrm>
            <a:off x="3926141" y="4424183"/>
            <a:ext cx="536751" cy="536751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7166141" y="2552411"/>
            <a:ext cx="3069384" cy="2869424"/>
            <a:chOff x="7185821" y="2494183"/>
            <a:chExt cx="3069384" cy="2869424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85821" y="2514847"/>
              <a:ext cx="1217779" cy="1296345"/>
            </a:xfrm>
            <a:prstGeom prst="rect">
              <a:avLst/>
            </a:prstGeom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45408" y="4079567"/>
              <a:ext cx="1251116" cy="1284040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10060" y="3881089"/>
              <a:ext cx="1216422" cy="1184411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10060" y="2494183"/>
              <a:ext cx="1245145" cy="110679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131947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학습시킨</a:t>
            </a:r>
            <a:r>
              <a:rPr lang="en-US" altLang="ko-KR" dirty="0" smtClean="0"/>
              <a:t> PCB </a:t>
            </a:r>
            <a:r>
              <a:rPr lang="ko-KR" altLang="en-US" dirty="0" smtClean="0"/>
              <a:t>결함 종류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115878" y="1690688"/>
            <a:ext cx="8338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Pin-hole</a:t>
            </a:r>
            <a:r>
              <a:rPr lang="en-US" altLang="ko-KR" dirty="0" smtClean="0"/>
              <a:t>(</a:t>
            </a:r>
            <a:r>
              <a:rPr lang="ko-KR" altLang="en-US" dirty="0" smtClean="0"/>
              <a:t>핀 홀</a:t>
            </a:r>
            <a:r>
              <a:rPr lang="en-US" altLang="ko-KR" dirty="0" smtClean="0"/>
              <a:t>) : </a:t>
            </a:r>
            <a:r>
              <a:rPr lang="ko-KR" altLang="en-US" dirty="0" err="1" smtClean="0"/>
              <a:t>금속층에</a:t>
            </a:r>
            <a:r>
              <a:rPr lang="ko-KR" altLang="en-US" dirty="0" smtClean="0"/>
              <a:t> 미세한 구멍이 생기는 것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2305" y="2367123"/>
            <a:ext cx="3240000" cy="3240000"/>
          </a:xfrm>
          <a:prstGeom prst="rect">
            <a:avLst/>
          </a:prstGeom>
        </p:spPr>
      </p:pic>
      <p:sp>
        <p:nvSpPr>
          <p:cNvPr id="7" name="액자 6"/>
          <p:cNvSpPr/>
          <p:nvPr/>
        </p:nvSpPr>
        <p:spPr>
          <a:xfrm>
            <a:off x="3827759" y="2398873"/>
            <a:ext cx="335311" cy="335311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액자 7"/>
          <p:cNvSpPr/>
          <p:nvPr/>
        </p:nvSpPr>
        <p:spPr>
          <a:xfrm>
            <a:off x="4192239" y="2373473"/>
            <a:ext cx="335311" cy="335311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액자 8"/>
          <p:cNvSpPr/>
          <p:nvPr/>
        </p:nvSpPr>
        <p:spPr>
          <a:xfrm>
            <a:off x="2865554" y="3890216"/>
            <a:ext cx="536751" cy="536751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7067759" y="2583987"/>
            <a:ext cx="2917425" cy="2806271"/>
            <a:chOff x="6946419" y="2398873"/>
            <a:chExt cx="2917425" cy="2806271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29304" y="4100244"/>
              <a:ext cx="1147972" cy="899762"/>
            </a:xfrm>
            <a:prstGeom prst="rect">
              <a:avLst/>
            </a:prstGeom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58944" y="4100244"/>
              <a:ext cx="1104900" cy="1104900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46419" y="2578439"/>
              <a:ext cx="1230857" cy="1081662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58944" y="2398873"/>
              <a:ext cx="1003300" cy="10033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406235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학습시킨</a:t>
            </a:r>
            <a:r>
              <a:rPr lang="en-US" altLang="ko-KR" dirty="0" smtClean="0"/>
              <a:t> PCB </a:t>
            </a:r>
            <a:r>
              <a:rPr lang="ko-KR" altLang="en-US" dirty="0" smtClean="0"/>
              <a:t>결함 종류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115877" y="1690688"/>
            <a:ext cx="10335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Spur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스퍼</a:t>
            </a:r>
            <a:r>
              <a:rPr lang="en-US" altLang="ko-KR" dirty="0" smtClean="0"/>
              <a:t>) : PCB</a:t>
            </a:r>
            <a:r>
              <a:rPr lang="ko-KR" altLang="en-US" dirty="0" smtClean="0"/>
              <a:t>에서 구리 패턴이 의도하지 않은 방향으로 돌출되거나 불필요하게 확장되는 것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2305" y="2367123"/>
            <a:ext cx="3240000" cy="3240000"/>
          </a:xfrm>
          <a:prstGeom prst="rect">
            <a:avLst/>
          </a:prstGeom>
        </p:spPr>
      </p:pic>
      <p:sp>
        <p:nvSpPr>
          <p:cNvPr id="7" name="액자 6"/>
          <p:cNvSpPr/>
          <p:nvPr/>
        </p:nvSpPr>
        <p:spPr>
          <a:xfrm>
            <a:off x="3277034" y="3450372"/>
            <a:ext cx="536751" cy="536751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7025161" y="2392418"/>
            <a:ext cx="3265466" cy="3189409"/>
            <a:chOff x="7518648" y="2367123"/>
            <a:chExt cx="3265466" cy="3189409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18648" y="2367123"/>
              <a:ext cx="1376363" cy="1459779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55818" y="2879053"/>
              <a:ext cx="1428296" cy="1142637"/>
            </a:xfrm>
            <a:prstGeom prst="rect">
              <a:avLst/>
            </a:prstGeom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37689" y="4134005"/>
              <a:ext cx="1448254" cy="1172396"/>
            </a:xfrm>
            <a:prstGeom prst="rect">
              <a:avLst/>
            </a:prstGeom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6749" y="4213661"/>
              <a:ext cx="1277365" cy="13428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325070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목차</a:t>
            </a:r>
            <a:endParaRPr lang="ko-KR" altLang="en-US" dirty="0"/>
          </a:p>
        </p:txBody>
      </p:sp>
      <p:sp>
        <p:nvSpPr>
          <p:cNvPr id="3" name="Holder 10"/>
          <p:cNvSpPr txBox="1">
            <a:spLocks noGrp="1"/>
          </p:cNvSpPr>
          <p:nvPr/>
        </p:nvSpPr>
        <p:spPr>
          <a:xfrm>
            <a:off x="1366193" y="2044803"/>
            <a:ext cx="3625084" cy="553998"/>
          </a:xfrm>
          <a:prstGeom prst="rect">
            <a:avLst/>
          </a:prstGeom>
        </p:spPr>
        <p:txBody>
          <a:bodyPr vert="horz" wrap="square" lIns="0" tIns="0" rIns="0" bIns="0" numCol="1" anchor="t">
            <a:spAutoFit/>
          </a:bodyPr>
          <a:lstStyle>
            <a:lvl1pPr marL="0" indent="0">
              <a:buFontTx/>
              <a:buNone/>
              <a:defRPr lang="en-GB" altLang="en-US" sz="2400" b="1" i="0">
                <a:solidFill>
                  <a:srgbClr val="3A3838"/>
                </a:solidFill>
                <a:latin typeface="맑은 고딕" charset="0"/>
                <a:cs typeface="맑은 고딕" charset="0"/>
              </a:defRPr>
            </a:lvl1pPr>
          </a:lstStyle>
          <a:p>
            <a:pPr marL="457200" indent="-457200">
              <a:buAutoNum type="arabicPeriod"/>
            </a:pPr>
            <a:r>
              <a:rPr lang="ko-KR" altLang="en-US" sz="1800" b="0" dirty="0" err="1" smtClean="0">
                <a:ea typeface="맑은 고딕" charset="0"/>
              </a:rPr>
              <a:t>팀원소개</a:t>
            </a:r>
            <a:endParaRPr lang="en-US" altLang="ko-KR" sz="1800" b="0" dirty="0" smtClean="0">
              <a:ea typeface="맑은 고딕" charset="0"/>
            </a:endParaRPr>
          </a:p>
          <a:p>
            <a:pPr marL="457200" indent="-457200">
              <a:buAutoNum type="arabicPeriod"/>
            </a:pPr>
            <a:r>
              <a:rPr lang="ko-KR" altLang="en-US" sz="1800" b="0" i="0" dirty="0" smtClean="0">
                <a:ea typeface="맑은 고딕" charset="0"/>
              </a:rPr>
              <a:t>시장조사</a:t>
            </a:r>
            <a:endParaRPr lang="ko-KR" altLang="en-US" sz="1800" b="0" i="0" dirty="0">
              <a:ea typeface="맑은 고딕" charset="0"/>
            </a:endParaRPr>
          </a:p>
        </p:txBody>
      </p:sp>
      <p:sp>
        <p:nvSpPr>
          <p:cNvPr id="4" name="Holder 10"/>
          <p:cNvSpPr txBox="1">
            <a:spLocks noGrp="1"/>
          </p:cNvSpPr>
          <p:nvPr/>
        </p:nvSpPr>
        <p:spPr>
          <a:xfrm>
            <a:off x="1119058" y="1644194"/>
            <a:ext cx="3625084" cy="369332"/>
          </a:xfrm>
          <a:prstGeom prst="rect">
            <a:avLst/>
          </a:prstGeom>
        </p:spPr>
        <p:txBody>
          <a:bodyPr vert="horz" wrap="square" lIns="0" tIns="0" rIns="0" bIns="0" numCol="1" anchor="t">
            <a:spAutoFit/>
          </a:bodyPr>
          <a:lstStyle>
            <a:lvl1pPr marL="0" indent="0">
              <a:buFontTx/>
              <a:buNone/>
              <a:defRPr lang="en-GB" altLang="en-US" sz="2400" b="1" i="0">
                <a:solidFill>
                  <a:srgbClr val="3A3838"/>
                </a:solidFill>
                <a:latin typeface="맑은 고딕" charset="0"/>
                <a:cs typeface="맑은 고딕" charset="0"/>
              </a:defRPr>
            </a:lvl1pPr>
          </a:lstStyle>
          <a:p>
            <a:r>
              <a:rPr lang="en-US" altLang="ko-KR" sz="2400" i="0" dirty="0" smtClean="0">
                <a:ea typeface="맑은 고딕" charset="0"/>
              </a:rPr>
              <a:t>1) </a:t>
            </a:r>
            <a:r>
              <a:rPr lang="ko-KR" altLang="en-US" sz="2400" i="0" dirty="0" smtClean="0">
                <a:ea typeface="맑은 고딕" charset="0"/>
              </a:rPr>
              <a:t>개요</a:t>
            </a:r>
            <a:endParaRPr lang="ko-KR" altLang="en-US" sz="2400" i="0" dirty="0">
              <a:ea typeface="맑은 고딕" charset="0"/>
            </a:endParaRPr>
          </a:p>
        </p:txBody>
      </p:sp>
      <p:sp>
        <p:nvSpPr>
          <p:cNvPr id="5" name="Holder 10"/>
          <p:cNvSpPr txBox="1">
            <a:spLocks noGrp="1"/>
          </p:cNvSpPr>
          <p:nvPr/>
        </p:nvSpPr>
        <p:spPr>
          <a:xfrm>
            <a:off x="1366194" y="3339089"/>
            <a:ext cx="3625084" cy="2215991"/>
          </a:xfrm>
          <a:prstGeom prst="rect">
            <a:avLst/>
          </a:prstGeom>
        </p:spPr>
        <p:txBody>
          <a:bodyPr vert="horz" wrap="square" lIns="0" tIns="0" rIns="0" bIns="0" numCol="1" anchor="t">
            <a:spAutoFit/>
          </a:bodyPr>
          <a:lstStyle>
            <a:lvl1pPr marL="0" indent="0">
              <a:buFontTx/>
              <a:buNone/>
              <a:defRPr lang="en-GB" altLang="en-US" sz="2400" b="1" i="0">
                <a:solidFill>
                  <a:srgbClr val="3A3838"/>
                </a:solidFill>
                <a:latin typeface="맑은 고딕" charset="0"/>
                <a:cs typeface="맑은 고딕" charset="0"/>
              </a:defRPr>
            </a:lvl1pPr>
          </a:lstStyle>
          <a:p>
            <a:pPr marL="457200" indent="-457200">
              <a:buAutoNum type="arabicPeriod"/>
            </a:pPr>
            <a:r>
              <a:rPr lang="ko-KR" altLang="en-US" sz="1800" b="0" dirty="0" smtClean="0">
                <a:ea typeface="맑은 고딕" charset="0"/>
              </a:rPr>
              <a:t>개발환경</a:t>
            </a:r>
            <a:endParaRPr lang="en-US" altLang="ko-KR" sz="1800" b="0" dirty="0" smtClean="0">
              <a:ea typeface="맑은 고딕" charset="0"/>
            </a:endParaRPr>
          </a:p>
          <a:p>
            <a:pPr marL="457200" indent="-457200">
              <a:buAutoNum type="arabicPeriod"/>
            </a:pPr>
            <a:r>
              <a:rPr lang="ko-KR" altLang="en-US" sz="1800" b="0" i="0" dirty="0" smtClean="0">
                <a:ea typeface="맑은 고딕" charset="0"/>
              </a:rPr>
              <a:t>사용한 </a:t>
            </a:r>
            <a:r>
              <a:rPr lang="ko-KR" altLang="en-US" sz="1800" b="0" i="0" dirty="0" err="1" smtClean="0">
                <a:ea typeface="맑은 고딕" charset="0"/>
              </a:rPr>
              <a:t>데이터셋</a:t>
            </a:r>
            <a:endParaRPr lang="en-US" altLang="ko-KR" sz="1800" b="0" i="0" dirty="0" smtClean="0">
              <a:ea typeface="맑은 고딕" charset="0"/>
            </a:endParaRPr>
          </a:p>
          <a:p>
            <a:pPr marL="457200" indent="-457200">
              <a:buAutoNum type="arabicPeriod"/>
            </a:pPr>
            <a:r>
              <a:rPr lang="ko-KR" altLang="en-US" sz="1800" b="0" dirty="0" smtClean="0">
                <a:ea typeface="맑은 고딕" charset="0"/>
              </a:rPr>
              <a:t>데이터 전처리</a:t>
            </a:r>
            <a:endParaRPr lang="en-US" altLang="ko-KR" sz="1800" b="0" dirty="0" smtClean="0">
              <a:ea typeface="맑은 고딕" charset="0"/>
            </a:endParaRPr>
          </a:p>
          <a:p>
            <a:pPr marL="457200" indent="-457200">
              <a:buAutoNum type="arabicPeriod"/>
            </a:pPr>
            <a:r>
              <a:rPr lang="ko-KR" altLang="en-US" sz="1800" b="0" i="0" dirty="0" smtClean="0">
                <a:ea typeface="맑은 고딕" charset="0"/>
              </a:rPr>
              <a:t>학습시킨 결함 종류</a:t>
            </a:r>
            <a:endParaRPr lang="en-US" altLang="ko-KR" sz="1800" b="0" i="0" dirty="0" smtClean="0">
              <a:ea typeface="맑은 고딕" charset="0"/>
            </a:endParaRPr>
          </a:p>
          <a:p>
            <a:pPr marL="457200" indent="-457200">
              <a:buAutoNum type="arabicPeriod"/>
            </a:pPr>
            <a:r>
              <a:rPr lang="ko-KR" altLang="en-US" sz="1800" b="0" dirty="0" smtClean="0">
                <a:ea typeface="맑은 고딕" charset="0"/>
              </a:rPr>
              <a:t>데이터 증강</a:t>
            </a:r>
            <a:endParaRPr lang="en-US" altLang="ko-KR" sz="1800" b="0" dirty="0" smtClean="0">
              <a:ea typeface="맑은 고딕" charset="0"/>
            </a:endParaRPr>
          </a:p>
          <a:p>
            <a:pPr marL="457200" indent="-457200">
              <a:buAutoNum type="arabicPeriod"/>
            </a:pPr>
            <a:r>
              <a:rPr lang="ko-KR" altLang="en-US" sz="1800" b="0" i="0" dirty="0" smtClean="0">
                <a:ea typeface="맑은 고딕" charset="0"/>
              </a:rPr>
              <a:t>모델 </a:t>
            </a:r>
            <a:r>
              <a:rPr lang="ko-KR" altLang="en-US" sz="1800" b="0" dirty="0" smtClean="0">
                <a:ea typeface="맑은 고딕" charset="0"/>
              </a:rPr>
              <a:t>학습</a:t>
            </a:r>
            <a:endParaRPr lang="en-US" altLang="ko-KR" sz="1800" b="0" dirty="0" smtClean="0">
              <a:ea typeface="맑은 고딕" charset="0"/>
            </a:endParaRPr>
          </a:p>
          <a:p>
            <a:pPr marL="457200" indent="-457200">
              <a:buAutoNum type="arabicPeriod"/>
            </a:pPr>
            <a:r>
              <a:rPr lang="ko-KR" altLang="en-US" sz="1800" b="0" i="0" dirty="0" smtClean="0">
                <a:ea typeface="맑은 고딕" charset="0"/>
              </a:rPr>
              <a:t>모델 평가</a:t>
            </a:r>
            <a:endParaRPr lang="en-US" altLang="ko-KR" sz="1800" b="0" i="0" dirty="0" smtClean="0">
              <a:ea typeface="맑은 고딕" charset="0"/>
            </a:endParaRPr>
          </a:p>
          <a:p>
            <a:pPr marL="457200" indent="-457200">
              <a:buAutoNum type="arabicPeriod"/>
            </a:pPr>
            <a:r>
              <a:rPr lang="ko-KR" altLang="en-US" sz="1800" b="0" dirty="0" smtClean="0">
                <a:ea typeface="맑은 고딕" charset="0"/>
              </a:rPr>
              <a:t>모델 테스트</a:t>
            </a:r>
            <a:endParaRPr lang="ko-KR" altLang="en-US" sz="1800" b="0" i="0" dirty="0">
              <a:ea typeface="맑은 고딕" charset="0"/>
            </a:endParaRPr>
          </a:p>
        </p:txBody>
      </p:sp>
      <p:sp>
        <p:nvSpPr>
          <p:cNvPr id="6" name="Holder 10"/>
          <p:cNvSpPr txBox="1">
            <a:spLocks noGrp="1"/>
          </p:cNvSpPr>
          <p:nvPr/>
        </p:nvSpPr>
        <p:spPr>
          <a:xfrm>
            <a:off x="1119058" y="2938480"/>
            <a:ext cx="5009893" cy="369332"/>
          </a:xfrm>
          <a:prstGeom prst="rect">
            <a:avLst/>
          </a:prstGeom>
        </p:spPr>
        <p:txBody>
          <a:bodyPr vert="horz" wrap="square" lIns="0" tIns="0" rIns="0" bIns="0" numCol="1" anchor="t">
            <a:spAutoFit/>
          </a:bodyPr>
          <a:lstStyle>
            <a:lvl1pPr marL="0" indent="0">
              <a:buFontTx/>
              <a:buNone/>
              <a:defRPr lang="en-GB" altLang="en-US" sz="2400" b="1" i="0">
                <a:solidFill>
                  <a:srgbClr val="3A3838"/>
                </a:solidFill>
                <a:latin typeface="맑은 고딕" charset="0"/>
                <a:cs typeface="맑은 고딕" charset="0"/>
              </a:defRPr>
            </a:lvl1pPr>
          </a:lstStyle>
          <a:p>
            <a:r>
              <a:rPr lang="en-US" altLang="ko-KR" dirty="0" smtClean="0">
                <a:ea typeface="맑은 고딕" charset="0"/>
              </a:rPr>
              <a:t>2) </a:t>
            </a:r>
            <a:r>
              <a:rPr lang="ko-KR" altLang="en-US" dirty="0" smtClean="0">
                <a:ea typeface="맑은 고딕" charset="0"/>
              </a:rPr>
              <a:t>흑백 </a:t>
            </a:r>
            <a:r>
              <a:rPr lang="ko-KR" altLang="en-US" dirty="0" err="1" smtClean="0">
                <a:ea typeface="맑은 고딕" charset="0"/>
              </a:rPr>
              <a:t>데이터셋을</a:t>
            </a:r>
            <a:r>
              <a:rPr lang="ko-KR" altLang="en-US" dirty="0" smtClean="0">
                <a:ea typeface="맑은 고딕" charset="0"/>
              </a:rPr>
              <a:t> 이용한 </a:t>
            </a:r>
            <a:r>
              <a:rPr lang="ko-KR" altLang="en-US" dirty="0" err="1" smtClean="0">
                <a:ea typeface="맑은 고딕" charset="0"/>
              </a:rPr>
              <a:t>불량검출</a:t>
            </a:r>
            <a:endParaRPr lang="ko-KR" altLang="en-US" sz="2400" i="0" dirty="0">
              <a:ea typeface="맑은 고딕" charset="0"/>
            </a:endParaRPr>
          </a:p>
        </p:txBody>
      </p:sp>
      <p:sp>
        <p:nvSpPr>
          <p:cNvPr id="7" name="Holder 10"/>
          <p:cNvSpPr txBox="1">
            <a:spLocks noGrp="1"/>
          </p:cNvSpPr>
          <p:nvPr/>
        </p:nvSpPr>
        <p:spPr>
          <a:xfrm>
            <a:off x="6704484" y="2048456"/>
            <a:ext cx="3625084" cy="1938992"/>
          </a:xfrm>
          <a:prstGeom prst="rect">
            <a:avLst/>
          </a:prstGeom>
        </p:spPr>
        <p:txBody>
          <a:bodyPr vert="horz" wrap="square" lIns="0" tIns="0" rIns="0" bIns="0" numCol="1" anchor="t">
            <a:spAutoFit/>
          </a:bodyPr>
          <a:lstStyle>
            <a:lvl1pPr marL="0" indent="0">
              <a:buFontTx/>
              <a:buNone/>
              <a:defRPr lang="en-GB" altLang="en-US" sz="2400" b="1" i="0">
                <a:solidFill>
                  <a:srgbClr val="3A3838"/>
                </a:solidFill>
                <a:latin typeface="맑은 고딕" charset="0"/>
                <a:cs typeface="맑은 고딕" charset="0"/>
              </a:defRPr>
            </a:lvl1pPr>
          </a:lstStyle>
          <a:p>
            <a:pPr marL="457200" indent="-457200">
              <a:buAutoNum type="arabicPeriod"/>
            </a:pPr>
            <a:r>
              <a:rPr lang="ko-KR" altLang="en-US" sz="1800" b="0" dirty="0" smtClean="0">
                <a:ea typeface="맑은 고딕" charset="0"/>
              </a:rPr>
              <a:t>사용한 </a:t>
            </a:r>
            <a:r>
              <a:rPr lang="ko-KR" altLang="en-US" sz="1800" b="0" dirty="0" err="1" smtClean="0">
                <a:ea typeface="맑은 고딕" charset="0"/>
              </a:rPr>
              <a:t>데이터셋</a:t>
            </a:r>
            <a:endParaRPr lang="en-US" altLang="ko-KR" sz="1800" b="0" dirty="0" smtClean="0">
              <a:ea typeface="맑은 고딕" charset="0"/>
            </a:endParaRPr>
          </a:p>
          <a:p>
            <a:pPr marL="457200" indent="-457200">
              <a:buAutoNum type="arabicPeriod"/>
            </a:pPr>
            <a:r>
              <a:rPr lang="ko-KR" altLang="en-US" sz="1800" b="0" i="0" dirty="0" smtClean="0">
                <a:ea typeface="맑은 고딕" charset="0"/>
              </a:rPr>
              <a:t>사용한 모델</a:t>
            </a:r>
            <a:endParaRPr lang="en-US" altLang="ko-KR" sz="1800" b="0" i="0" dirty="0" smtClean="0">
              <a:ea typeface="맑은 고딕" charset="0"/>
            </a:endParaRPr>
          </a:p>
          <a:p>
            <a:pPr marL="457200" indent="-457200">
              <a:buAutoNum type="arabicPeriod"/>
            </a:pPr>
            <a:r>
              <a:rPr lang="ko-KR" altLang="en-US" sz="1800" b="0" dirty="0" smtClean="0">
                <a:ea typeface="맑은 고딕" charset="0"/>
              </a:rPr>
              <a:t>데이터 전처리</a:t>
            </a:r>
            <a:endParaRPr lang="en-US" altLang="ko-KR" sz="1800" b="0" dirty="0" smtClean="0">
              <a:ea typeface="맑은 고딕" charset="0"/>
            </a:endParaRPr>
          </a:p>
          <a:p>
            <a:pPr marL="457200" indent="-457200">
              <a:buAutoNum type="arabicPeriod"/>
            </a:pPr>
            <a:r>
              <a:rPr lang="ko-KR" altLang="en-US" sz="1800" b="0" i="0" dirty="0" smtClean="0">
                <a:ea typeface="맑은 고딕" charset="0"/>
              </a:rPr>
              <a:t>학습시킨 결함 종류</a:t>
            </a:r>
            <a:endParaRPr lang="en-US" altLang="ko-KR" sz="1800" b="0" i="0" dirty="0" smtClean="0">
              <a:ea typeface="맑은 고딕" charset="0"/>
            </a:endParaRPr>
          </a:p>
          <a:p>
            <a:pPr marL="457200" indent="-457200">
              <a:buAutoNum type="arabicPeriod"/>
            </a:pPr>
            <a:r>
              <a:rPr lang="ko-KR" altLang="en-US" sz="1800" b="0" dirty="0" smtClean="0">
                <a:ea typeface="맑은 고딕" charset="0"/>
              </a:rPr>
              <a:t>모델 학습</a:t>
            </a:r>
            <a:endParaRPr lang="en-US" altLang="ko-KR" sz="1800" b="0" dirty="0" smtClean="0">
              <a:ea typeface="맑은 고딕" charset="0"/>
            </a:endParaRPr>
          </a:p>
          <a:p>
            <a:pPr marL="457200" indent="-457200">
              <a:buAutoNum type="arabicPeriod"/>
            </a:pPr>
            <a:r>
              <a:rPr lang="ko-KR" altLang="en-US" sz="1800" b="0" i="0" dirty="0" smtClean="0">
                <a:ea typeface="맑은 고딕" charset="0"/>
              </a:rPr>
              <a:t>모델 평가</a:t>
            </a:r>
            <a:endParaRPr lang="en-US" altLang="ko-KR" sz="1800" b="0" i="0" dirty="0" smtClean="0">
              <a:ea typeface="맑은 고딕" charset="0"/>
            </a:endParaRPr>
          </a:p>
          <a:p>
            <a:pPr marL="457200" indent="-457200">
              <a:buAutoNum type="arabicPeriod"/>
            </a:pPr>
            <a:r>
              <a:rPr lang="ko-KR" altLang="en-US" sz="1800" b="0" dirty="0" smtClean="0">
                <a:ea typeface="맑은 고딕" charset="0"/>
              </a:rPr>
              <a:t>모델 테스트</a:t>
            </a:r>
            <a:endParaRPr lang="ko-KR" altLang="en-US" sz="1800" b="0" i="0" dirty="0">
              <a:ea typeface="맑은 고딕" charset="0"/>
            </a:endParaRPr>
          </a:p>
        </p:txBody>
      </p:sp>
      <p:sp>
        <p:nvSpPr>
          <p:cNvPr id="8" name="Holder 10"/>
          <p:cNvSpPr txBox="1">
            <a:spLocks noGrp="1"/>
          </p:cNvSpPr>
          <p:nvPr/>
        </p:nvSpPr>
        <p:spPr>
          <a:xfrm>
            <a:off x="6457348" y="1644194"/>
            <a:ext cx="5177309" cy="369332"/>
          </a:xfrm>
          <a:prstGeom prst="rect">
            <a:avLst/>
          </a:prstGeom>
        </p:spPr>
        <p:txBody>
          <a:bodyPr vert="horz" wrap="square" lIns="0" tIns="0" rIns="0" bIns="0" numCol="1" anchor="t">
            <a:spAutoFit/>
          </a:bodyPr>
          <a:lstStyle>
            <a:lvl1pPr marL="0" indent="0">
              <a:buFontTx/>
              <a:buNone/>
              <a:defRPr lang="en-GB" altLang="en-US" sz="2400" b="1" i="0">
                <a:solidFill>
                  <a:srgbClr val="3A3838"/>
                </a:solidFill>
                <a:latin typeface="맑은 고딕" charset="0"/>
                <a:cs typeface="맑은 고딕" charset="0"/>
              </a:defRPr>
            </a:lvl1pPr>
          </a:lstStyle>
          <a:p>
            <a:r>
              <a:rPr lang="en-US" altLang="ko-KR" dirty="0" smtClean="0">
                <a:ea typeface="맑은 고딕" charset="0"/>
              </a:rPr>
              <a:t>3) </a:t>
            </a:r>
            <a:r>
              <a:rPr lang="ko-KR" altLang="en-US" dirty="0" smtClean="0">
                <a:ea typeface="맑은 고딕" charset="0"/>
              </a:rPr>
              <a:t>실물 </a:t>
            </a:r>
            <a:r>
              <a:rPr lang="ko-KR" altLang="en-US" dirty="0" err="1">
                <a:ea typeface="맑은 고딕" charset="0"/>
              </a:rPr>
              <a:t>데이터셋을</a:t>
            </a:r>
            <a:r>
              <a:rPr lang="ko-KR" altLang="en-US" dirty="0">
                <a:ea typeface="맑은 고딕" charset="0"/>
              </a:rPr>
              <a:t> 이용한 </a:t>
            </a:r>
            <a:r>
              <a:rPr lang="ko-KR" altLang="en-US" dirty="0" err="1">
                <a:ea typeface="맑은 고딕" charset="0"/>
              </a:rPr>
              <a:t>불량검출</a:t>
            </a:r>
            <a:endParaRPr lang="ko-KR" altLang="en-US" sz="3200" dirty="0">
              <a:ea typeface="맑은 고딕" charset="0"/>
            </a:endParaRPr>
          </a:p>
        </p:txBody>
      </p:sp>
      <p:sp>
        <p:nvSpPr>
          <p:cNvPr id="9" name="Holder 10"/>
          <p:cNvSpPr txBox="1">
            <a:spLocks noGrp="1"/>
          </p:cNvSpPr>
          <p:nvPr/>
        </p:nvSpPr>
        <p:spPr>
          <a:xfrm>
            <a:off x="6704485" y="4520656"/>
            <a:ext cx="3625084" cy="1938992"/>
          </a:xfrm>
          <a:prstGeom prst="rect">
            <a:avLst/>
          </a:prstGeom>
        </p:spPr>
        <p:txBody>
          <a:bodyPr vert="horz" wrap="square" lIns="0" tIns="0" rIns="0" bIns="0" numCol="1" anchor="t">
            <a:spAutoFit/>
          </a:bodyPr>
          <a:lstStyle>
            <a:lvl1pPr marL="0" indent="0">
              <a:buFontTx/>
              <a:buNone/>
              <a:defRPr lang="en-GB" altLang="en-US" sz="2400" b="1" i="0">
                <a:solidFill>
                  <a:srgbClr val="3A3838"/>
                </a:solidFill>
                <a:latin typeface="맑은 고딕" charset="0"/>
                <a:cs typeface="맑은 고딕" charset="0"/>
              </a:defRPr>
            </a:lvl1pPr>
          </a:lstStyle>
          <a:p>
            <a:pPr marL="457200" indent="-457200">
              <a:buAutoNum type="arabicPeriod"/>
            </a:pPr>
            <a:r>
              <a:rPr lang="ko-KR" altLang="en-US" sz="1800" b="0" dirty="0" smtClean="0">
                <a:ea typeface="맑은 고딕" charset="0"/>
              </a:rPr>
              <a:t>데이터 수집</a:t>
            </a:r>
            <a:endParaRPr lang="en-US" altLang="ko-KR" sz="1800" b="0" dirty="0" smtClean="0">
              <a:ea typeface="맑은 고딕" charset="0"/>
            </a:endParaRPr>
          </a:p>
          <a:p>
            <a:pPr marL="457200" indent="-457200">
              <a:buAutoNum type="arabicPeriod"/>
            </a:pPr>
            <a:r>
              <a:rPr lang="ko-KR" altLang="en-US" sz="1800" b="0" dirty="0" smtClean="0">
                <a:ea typeface="맑은 고딕" charset="0"/>
              </a:rPr>
              <a:t>데이터 생성</a:t>
            </a:r>
            <a:endParaRPr lang="en-US" altLang="ko-KR" sz="1800" b="0" dirty="0" smtClean="0">
              <a:ea typeface="맑은 고딕" charset="0"/>
            </a:endParaRPr>
          </a:p>
          <a:p>
            <a:pPr marL="457200" indent="-457200">
              <a:buAutoNum type="arabicPeriod"/>
            </a:pPr>
            <a:r>
              <a:rPr lang="ko-KR" altLang="en-US" sz="1800" b="0" dirty="0" smtClean="0">
                <a:ea typeface="맑은 고딕" charset="0"/>
              </a:rPr>
              <a:t>데이터 전처리</a:t>
            </a:r>
            <a:endParaRPr lang="en-US" altLang="ko-KR" sz="1800" b="0" dirty="0" smtClean="0">
              <a:ea typeface="맑은 고딕" charset="0"/>
            </a:endParaRPr>
          </a:p>
          <a:p>
            <a:pPr marL="457200" indent="-457200">
              <a:buAutoNum type="arabicPeriod"/>
            </a:pPr>
            <a:r>
              <a:rPr lang="en-US" altLang="ko-KR" sz="1800" b="0" dirty="0" smtClean="0">
                <a:ea typeface="맑은 고딕" charset="0"/>
              </a:rPr>
              <a:t>Yolov10</a:t>
            </a:r>
          </a:p>
          <a:p>
            <a:pPr marL="457200" indent="-457200">
              <a:buAutoNum type="arabicPeriod"/>
            </a:pPr>
            <a:r>
              <a:rPr lang="ko-KR" altLang="en-US" sz="1800" b="0" i="0" dirty="0" smtClean="0">
                <a:ea typeface="맑은 고딕" charset="0"/>
              </a:rPr>
              <a:t>데이터베이스</a:t>
            </a:r>
            <a:endParaRPr lang="en-US" altLang="ko-KR" sz="1800" b="0" i="0" dirty="0" smtClean="0">
              <a:ea typeface="맑은 고딕" charset="0"/>
            </a:endParaRPr>
          </a:p>
          <a:p>
            <a:pPr marL="457200" indent="-457200">
              <a:buAutoNum type="arabicPeriod"/>
            </a:pPr>
            <a:r>
              <a:rPr lang="ko-KR" altLang="en-US" sz="1800" b="0" dirty="0" smtClean="0">
                <a:ea typeface="맑은 고딕" charset="0"/>
              </a:rPr>
              <a:t>서버</a:t>
            </a:r>
            <a:endParaRPr lang="en-US" altLang="ko-KR" sz="1800" b="0" dirty="0" smtClean="0">
              <a:ea typeface="맑은 고딕" charset="0"/>
            </a:endParaRPr>
          </a:p>
          <a:p>
            <a:pPr marL="457200" indent="-457200">
              <a:buAutoNum type="arabicPeriod"/>
            </a:pPr>
            <a:r>
              <a:rPr lang="ko-KR" altLang="en-US" sz="1800" b="0" dirty="0" smtClean="0">
                <a:ea typeface="맑은 고딕" charset="0"/>
              </a:rPr>
              <a:t>최종</a:t>
            </a:r>
            <a:endParaRPr lang="ko-KR" altLang="en-US" sz="1800" b="0" i="0" dirty="0">
              <a:ea typeface="맑은 고딕" charset="0"/>
            </a:endParaRPr>
          </a:p>
        </p:txBody>
      </p:sp>
      <p:sp>
        <p:nvSpPr>
          <p:cNvPr id="10" name="Holder 10"/>
          <p:cNvSpPr txBox="1">
            <a:spLocks noGrp="1"/>
          </p:cNvSpPr>
          <p:nvPr/>
        </p:nvSpPr>
        <p:spPr>
          <a:xfrm>
            <a:off x="6457350" y="4151324"/>
            <a:ext cx="3625084" cy="369332"/>
          </a:xfrm>
          <a:prstGeom prst="rect">
            <a:avLst/>
          </a:prstGeom>
        </p:spPr>
        <p:txBody>
          <a:bodyPr vert="horz" wrap="square" lIns="0" tIns="0" rIns="0" bIns="0" numCol="1" anchor="t">
            <a:spAutoFit/>
          </a:bodyPr>
          <a:lstStyle>
            <a:lvl1pPr marL="0" indent="0">
              <a:buFontTx/>
              <a:buNone/>
              <a:defRPr lang="en-GB" altLang="en-US" sz="2400" b="1" i="0">
                <a:solidFill>
                  <a:srgbClr val="3A3838"/>
                </a:solidFill>
                <a:latin typeface="맑은 고딕" charset="0"/>
                <a:cs typeface="맑은 고딕" charset="0"/>
              </a:defRPr>
            </a:lvl1pPr>
          </a:lstStyle>
          <a:p>
            <a:r>
              <a:rPr lang="en-US" altLang="ko-KR" sz="2400" i="0" dirty="0" smtClean="0">
                <a:ea typeface="맑은 고딕" charset="0"/>
              </a:rPr>
              <a:t>4) </a:t>
            </a:r>
            <a:r>
              <a:rPr lang="en-US" altLang="ko-KR" dirty="0"/>
              <a:t>Computer </a:t>
            </a:r>
            <a:r>
              <a:rPr lang="en-US" altLang="ko-KR" dirty="0" smtClean="0"/>
              <a:t>Skills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575171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데이터 증강</a:t>
            </a:r>
            <a:endParaRPr lang="ko-KR" altLang="en-US" dirty="0"/>
          </a:p>
        </p:txBody>
      </p:sp>
      <p:grpSp>
        <p:nvGrpSpPr>
          <p:cNvPr id="22" name="그룹 21"/>
          <p:cNvGrpSpPr/>
          <p:nvPr/>
        </p:nvGrpSpPr>
        <p:grpSpPr>
          <a:xfrm>
            <a:off x="910876" y="2224068"/>
            <a:ext cx="2158160" cy="2898110"/>
            <a:chOff x="910876" y="2224068"/>
            <a:chExt cx="2158160" cy="2898110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0876" y="2224069"/>
              <a:ext cx="1003192" cy="1449055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910876" y="3673123"/>
              <a:ext cx="1003192" cy="1449055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2065844" y="2224068"/>
              <a:ext cx="1003192" cy="1449055"/>
            </a:xfrm>
            <a:prstGeom prst="rect">
              <a:avLst/>
            </a:prstGeom>
          </p:spPr>
        </p:pic>
        <p:sp>
          <p:nvSpPr>
            <p:cNvPr id="18" name="오른쪽 화살표 17"/>
            <p:cNvSpPr/>
            <p:nvPr/>
          </p:nvSpPr>
          <p:spPr>
            <a:xfrm>
              <a:off x="1815165" y="2869771"/>
              <a:ext cx="402672" cy="157648"/>
            </a:xfrm>
            <a:prstGeom prst="righ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오른쪽 화살표 18"/>
            <p:cNvSpPr/>
            <p:nvPr/>
          </p:nvSpPr>
          <p:spPr>
            <a:xfrm rot="5400000">
              <a:off x="1211136" y="3624001"/>
              <a:ext cx="402672" cy="157648"/>
            </a:xfrm>
            <a:prstGeom prst="righ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4138814" y="2438934"/>
            <a:ext cx="3678286" cy="1873968"/>
            <a:chOff x="4138814" y="2438934"/>
            <a:chExt cx="3678286" cy="1873968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6590977" y="2863848"/>
              <a:ext cx="1003192" cy="1449055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4361746" y="3021496"/>
              <a:ext cx="1003192" cy="1449055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76362" y="2863847"/>
              <a:ext cx="1003192" cy="1449055"/>
            </a:xfrm>
            <a:prstGeom prst="rect">
              <a:avLst/>
            </a:prstGeom>
          </p:spPr>
        </p:pic>
        <p:sp>
          <p:nvSpPr>
            <p:cNvPr id="20" name="원형 화살표 19"/>
            <p:cNvSpPr/>
            <p:nvPr/>
          </p:nvSpPr>
          <p:spPr>
            <a:xfrm>
              <a:off x="5977958" y="2438934"/>
              <a:ext cx="1216404" cy="1216404"/>
            </a:xfrm>
            <a:prstGeom prst="circular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1" name="원형 화살표 20"/>
            <p:cNvSpPr/>
            <p:nvPr/>
          </p:nvSpPr>
          <p:spPr>
            <a:xfrm flipH="1">
              <a:off x="4607747" y="2438934"/>
              <a:ext cx="1216404" cy="1216404"/>
            </a:xfrm>
            <a:prstGeom prst="circular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893970" y="5593185"/>
            <a:ext cx="2214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상하</a:t>
            </a:r>
            <a:r>
              <a:rPr lang="en-US" altLang="ko-KR" dirty="0" smtClean="0"/>
              <a:t>, </a:t>
            </a:r>
            <a:r>
              <a:rPr lang="ko-KR" altLang="en-US" dirty="0" smtClean="0"/>
              <a:t>좌우 대칭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4988724" y="5593185"/>
                <a:ext cx="221455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 smtClean="0"/>
                  <a:t>90</a:t>
                </a:r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dirty="0" smtClean="0"/>
                  <a:t>회전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8724" y="5593185"/>
                <a:ext cx="2214552" cy="369332"/>
              </a:xfrm>
              <a:prstGeom prst="rect">
                <a:avLst/>
              </a:prstGeom>
              <a:blipFill>
                <a:blip r:embed="rId4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/>
          <p:cNvSpPr txBox="1"/>
          <p:nvPr/>
        </p:nvSpPr>
        <p:spPr>
          <a:xfrm>
            <a:off x="9083478" y="5593185"/>
            <a:ext cx="2214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크기 조절</a:t>
            </a:r>
            <a:endParaRPr lang="ko-KR" altLang="en-US" dirty="0"/>
          </a:p>
        </p:txBody>
      </p:sp>
      <p:grpSp>
        <p:nvGrpSpPr>
          <p:cNvPr id="29" name="그룹 28"/>
          <p:cNvGrpSpPr/>
          <p:nvPr/>
        </p:nvGrpSpPr>
        <p:grpSpPr>
          <a:xfrm>
            <a:off x="8468188" y="2151495"/>
            <a:ext cx="2922121" cy="2427900"/>
            <a:chOff x="8127438" y="2151495"/>
            <a:chExt cx="2922121" cy="2427900"/>
          </a:xfrm>
        </p:grpSpPr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27438" y="2151495"/>
              <a:ext cx="1680854" cy="2427900"/>
            </a:xfrm>
            <a:prstGeom prst="rect">
              <a:avLst/>
            </a:prstGeom>
          </p:spPr>
        </p:pic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40252" y="2640917"/>
              <a:ext cx="1003192" cy="1449055"/>
            </a:xfrm>
            <a:prstGeom prst="rect">
              <a:avLst/>
            </a:prstGeom>
          </p:spPr>
        </p:pic>
        <p:pic>
          <p:nvPicPr>
            <p:cNvPr id="28" name="그림 2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33176" y="2920278"/>
              <a:ext cx="616383" cy="890331"/>
            </a:xfrm>
            <a:prstGeom prst="rect">
              <a:avLst/>
            </a:prstGeom>
          </p:spPr>
        </p:pic>
      </p:grpSp>
      <p:sp>
        <p:nvSpPr>
          <p:cNvPr id="27" name="TextBox 26"/>
          <p:cNvSpPr txBox="1"/>
          <p:nvPr/>
        </p:nvSpPr>
        <p:spPr>
          <a:xfrm>
            <a:off x="893969" y="1644194"/>
            <a:ext cx="2293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</a:t>
            </a:r>
            <a:r>
              <a:rPr lang="en-US" altLang="ko-KR" dirty="0" smtClean="0"/>
              <a:t>ata</a:t>
            </a:r>
            <a:r>
              <a:rPr lang="ko-KR" altLang="en-US" dirty="0" smtClean="0"/>
              <a:t> </a:t>
            </a:r>
            <a:r>
              <a:rPr lang="en-US" altLang="ko-KR" dirty="0" smtClean="0"/>
              <a:t>Augmentation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415240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모델 학습</a:t>
            </a:r>
            <a:r>
              <a:rPr lang="en-US" altLang="ko-KR" dirty="0" smtClean="0"/>
              <a:t>(model fitting)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7065919" y="2904337"/>
            <a:ext cx="475416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/>
              <a:t>VGG16</a:t>
            </a:r>
            <a:r>
              <a:rPr lang="ko-KR" altLang="en-US" dirty="0"/>
              <a:t>은 </a:t>
            </a:r>
            <a:r>
              <a:rPr lang="en-US" altLang="ko-KR" dirty="0"/>
              <a:t>ImageNet </a:t>
            </a:r>
            <a:r>
              <a:rPr lang="ko-KR" altLang="en-US" dirty="0"/>
              <a:t>데이터셋에서 학습된 </a:t>
            </a:r>
            <a:endParaRPr lang="en-US" altLang="ko-KR" dirty="0" smtClean="0"/>
          </a:p>
          <a:p>
            <a:r>
              <a:rPr lang="ko-KR" altLang="en-US" dirty="0" smtClean="0"/>
              <a:t>가중치를 </a:t>
            </a:r>
            <a:r>
              <a:rPr lang="ko-KR" altLang="en-US" dirty="0"/>
              <a:t>제공하며</a:t>
            </a:r>
            <a:r>
              <a:rPr lang="en-US" altLang="ko-KR" dirty="0"/>
              <a:t>, </a:t>
            </a:r>
            <a:r>
              <a:rPr lang="ko-KR" altLang="en-US" dirty="0"/>
              <a:t>이는 다양한 컴퓨터 비전 작업에서 전이 학습</a:t>
            </a:r>
            <a:r>
              <a:rPr lang="en-US" altLang="ko-KR" dirty="0"/>
              <a:t>(Transfer Learning)</a:t>
            </a:r>
            <a:r>
              <a:rPr lang="ko-KR" altLang="en-US" dirty="0"/>
              <a:t>을 통해 유용하게 사용할 수 있습니다</a:t>
            </a:r>
            <a:r>
              <a:rPr lang="en-US" altLang="ko-KR" dirty="0"/>
              <a:t>. </a:t>
            </a:r>
            <a:r>
              <a:rPr lang="ko-KR" altLang="en-US" dirty="0"/>
              <a:t>전이 학습을 통해 </a:t>
            </a:r>
            <a:r>
              <a:rPr lang="en-US" altLang="ko-KR" dirty="0"/>
              <a:t>VGG16</a:t>
            </a:r>
            <a:r>
              <a:rPr lang="ko-KR" altLang="en-US" dirty="0"/>
              <a:t>은 다른 데이터셋에서도 좋은 성능을 보입니다</a:t>
            </a:r>
            <a:r>
              <a:rPr lang="en-US" altLang="ko-KR" dirty="0"/>
              <a:t>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93969" y="5729994"/>
            <a:ext cx="9206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기대 효과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학습 </a:t>
            </a:r>
            <a:r>
              <a:rPr lang="ko-KR" altLang="en-US" dirty="0"/>
              <a:t>효율성 </a:t>
            </a:r>
            <a:r>
              <a:rPr lang="ko-KR" altLang="en-US" dirty="0" smtClean="0"/>
              <a:t>향상</a:t>
            </a:r>
            <a:r>
              <a:rPr lang="en-US" altLang="ko-KR" dirty="0" smtClean="0"/>
              <a:t>, </a:t>
            </a:r>
            <a:r>
              <a:rPr lang="ko-KR" altLang="en-US" dirty="0"/>
              <a:t>모델 성능 </a:t>
            </a:r>
            <a:r>
              <a:rPr lang="ko-KR" altLang="en-US" dirty="0" smtClean="0"/>
              <a:t>향상</a:t>
            </a:r>
            <a:r>
              <a:rPr lang="en-US" altLang="ko-KR" dirty="0" smtClean="0"/>
              <a:t>, </a:t>
            </a:r>
            <a:r>
              <a:rPr lang="ko-KR" altLang="en-US" dirty="0"/>
              <a:t>모델 </a:t>
            </a:r>
            <a:r>
              <a:rPr lang="ko-KR" altLang="en-US" dirty="0" smtClean="0"/>
              <a:t>일반화</a:t>
            </a:r>
            <a:r>
              <a:rPr lang="en-US" altLang="ko-KR" dirty="0" smtClean="0"/>
              <a:t>, </a:t>
            </a:r>
            <a:r>
              <a:rPr lang="ko-KR" altLang="en-US" dirty="0"/>
              <a:t>자원 절약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93969" y="6264003"/>
            <a:ext cx="84360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이미지 출처 </a:t>
            </a:r>
            <a:r>
              <a:rPr lang="en-US" altLang="ko-KR" sz="1400" dirty="0"/>
              <a:t>: </a:t>
            </a:r>
            <a:r>
              <a:rPr lang="en-US" altLang="ko-KR" sz="1400" u="sng" dirty="0">
                <a:hlinkClick r:id="rId2"/>
              </a:rPr>
              <a:t>https://neurohive.io/en/popular-networks/vgg16/</a:t>
            </a:r>
            <a:endParaRPr lang="ko-KR" altLang="en-US" sz="14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969" y="2088369"/>
            <a:ext cx="5922445" cy="338626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93969" y="1644194"/>
            <a:ext cx="2293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전이 학습</a:t>
            </a:r>
            <a:r>
              <a:rPr lang="en-US" altLang="ko-KR" dirty="0" smtClean="0"/>
              <a:t>(VGG16)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7065919" y="1961287"/>
            <a:ext cx="47541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Visual </a:t>
            </a:r>
            <a:r>
              <a:rPr lang="en-US" altLang="ko-KR" b="1" dirty="0" smtClean="0">
                <a:solidFill>
                  <a:srgbClr val="FF0000"/>
                </a:solidFill>
              </a:rPr>
              <a:t>Geometry </a:t>
            </a:r>
            <a:r>
              <a:rPr lang="en-US" altLang="ko-KR" b="1" dirty="0">
                <a:solidFill>
                  <a:srgbClr val="FF0000"/>
                </a:solidFill>
              </a:rPr>
              <a:t>Group 16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7065918" y="6233225"/>
            <a:ext cx="47541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dirty="0" smtClean="0"/>
              <a:t>Geometry : </a:t>
            </a:r>
            <a:r>
              <a:rPr lang="ko-KR" altLang="en-US" dirty="0" smtClean="0"/>
              <a:t>기하학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7150664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모델 학습</a:t>
            </a:r>
            <a:r>
              <a:rPr lang="en-US" altLang="ko-KR" dirty="0" smtClean="0"/>
              <a:t>(model fitting)</a:t>
            </a:r>
            <a:endParaRPr lang="ko-KR" altLang="en-US" dirty="0"/>
          </a:p>
        </p:txBody>
      </p:sp>
      <p:grpSp>
        <p:nvGrpSpPr>
          <p:cNvPr id="23" name="그룹 22"/>
          <p:cNvGrpSpPr/>
          <p:nvPr/>
        </p:nvGrpSpPr>
        <p:grpSpPr>
          <a:xfrm>
            <a:off x="402638" y="2508260"/>
            <a:ext cx="11386724" cy="2570888"/>
            <a:chOff x="151547" y="2508260"/>
            <a:chExt cx="11386724" cy="2570888"/>
          </a:xfrm>
        </p:grpSpPr>
        <p:sp>
          <p:nvSpPr>
            <p:cNvPr id="3" name="TextBox 2"/>
            <p:cNvSpPr txBox="1"/>
            <p:nvPr/>
          </p:nvSpPr>
          <p:spPr>
            <a:xfrm>
              <a:off x="151547" y="2508260"/>
              <a:ext cx="30153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smtClean="0"/>
                <a:t>불량 </a:t>
              </a:r>
              <a:r>
                <a:rPr lang="en-US" altLang="ko-KR" dirty="0" smtClean="0"/>
                <a:t>PCB image 1500</a:t>
              </a:r>
              <a:r>
                <a:rPr lang="ko-KR" altLang="en-US" dirty="0" smtClean="0"/>
                <a:t>개</a:t>
              </a:r>
              <a:endParaRPr lang="ko-KR" alt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26015" y="3975888"/>
              <a:ext cx="24663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smtClean="0"/>
                <a:t>Defect(</a:t>
              </a:r>
              <a:r>
                <a:rPr lang="ko-KR" altLang="en-US" dirty="0" smtClean="0"/>
                <a:t>결함</a:t>
              </a:r>
              <a:r>
                <a:rPr lang="en-US" altLang="ko-KR" dirty="0" smtClean="0"/>
                <a:t>) : 10013</a:t>
              </a:r>
              <a:endParaRPr lang="ko-KR" altLang="en-US" dirty="0"/>
            </a:p>
          </p:txBody>
        </p:sp>
        <p:sp>
          <p:nvSpPr>
            <p:cNvPr id="8" name="오른쪽 화살표 7"/>
            <p:cNvSpPr/>
            <p:nvPr/>
          </p:nvSpPr>
          <p:spPr>
            <a:xfrm rot="5400000">
              <a:off x="1272388" y="3295153"/>
              <a:ext cx="774572" cy="274138"/>
            </a:xfrm>
            <a:prstGeom prst="righ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51547" y="3128441"/>
              <a:ext cx="22145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rgbClr val="FF0000"/>
                  </a:solidFill>
                </a:rPr>
                <a:t>D</a:t>
              </a:r>
              <a:r>
                <a:rPr lang="en-US" altLang="ko-KR" dirty="0" smtClean="0">
                  <a:solidFill>
                    <a:srgbClr val="FF0000"/>
                  </a:solidFill>
                </a:rPr>
                <a:t>ata</a:t>
              </a:r>
              <a:r>
                <a:rPr lang="ko-KR" altLang="en-US" dirty="0" smtClean="0">
                  <a:solidFill>
                    <a:srgbClr val="FF0000"/>
                  </a:solidFill>
                </a:rPr>
                <a:t> </a:t>
              </a:r>
              <a:r>
                <a:rPr lang="en-US" altLang="ko-KR" dirty="0">
                  <a:solidFill>
                    <a:srgbClr val="FF0000"/>
                  </a:solidFill>
                </a:rPr>
                <a:t>S</a:t>
              </a:r>
              <a:r>
                <a:rPr lang="en-US" altLang="ko-KR" dirty="0" smtClean="0">
                  <a:solidFill>
                    <a:srgbClr val="FF0000"/>
                  </a:solidFill>
                </a:rPr>
                <a:t>licing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  <p:grpSp>
          <p:nvGrpSpPr>
            <p:cNvPr id="5" name="그룹 4"/>
            <p:cNvGrpSpPr/>
            <p:nvPr/>
          </p:nvGrpSpPr>
          <p:grpSpPr>
            <a:xfrm>
              <a:off x="4586942" y="3241959"/>
              <a:ext cx="6951329" cy="1837189"/>
              <a:chOff x="4586942" y="3241959"/>
              <a:chExt cx="6951329" cy="1837189"/>
            </a:xfrm>
          </p:grpSpPr>
          <p:sp>
            <p:nvSpPr>
              <p:cNvPr id="4" name="TextBox 3"/>
              <p:cNvSpPr txBox="1"/>
              <p:nvPr/>
            </p:nvSpPr>
            <p:spPr>
              <a:xfrm>
                <a:off x="4586942" y="3497773"/>
                <a:ext cx="30153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 smtClean="0"/>
                  <a:t>Train : 8012</a:t>
                </a:r>
                <a:endParaRPr lang="ko-KR" altLang="en-US" dirty="0"/>
              </a:p>
            </p:txBody>
          </p:sp>
          <p:sp>
            <p:nvSpPr>
              <p:cNvPr id="6" name="TextBox 5"/>
              <p:cNvSpPr txBox="1"/>
              <p:nvPr/>
            </p:nvSpPr>
            <p:spPr>
              <a:xfrm>
                <a:off x="4586942" y="4454004"/>
                <a:ext cx="30153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 smtClean="0"/>
                  <a:t>Val : 2001</a:t>
                </a:r>
                <a:endParaRPr lang="ko-KR" altLang="en-US" dirty="0"/>
              </a:p>
            </p:txBody>
          </p:sp>
          <p:sp>
            <p:nvSpPr>
              <p:cNvPr id="10" name="오른쪽 화살표 9"/>
              <p:cNvSpPr/>
              <p:nvPr/>
            </p:nvSpPr>
            <p:spPr>
              <a:xfrm>
                <a:off x="4993265" y="3556521"/>
                <a:ext cx="380819" cy="274138"/>
              </a:xfrm>
              <a:prstGeom prst="rightArrow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오른쪽 화살표 10"/>
              <p:cNvSpPr/>
              <p:nvPr/>
            </p:nvSpPr>
            <p:spPr>
              <a:xfrm>
                <a:off x="4993265" y="4501601"/>
                <a:ext cx="380819" cy="274138"/>
              </a:xfrm>
              <a:prstGeom prst="rightArrow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직사각형 11"/>
              <p:cNvSpPr/>
              <p:nvPr/>
            </p:nvSpPr>
            <p:spPr>
              <a:xfrm rot="10800000">
                <a:off x="4867431" y="3618802"/>
                <a:ext cx="125834" cy="10872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직사각형 12"/>
              <p:cNvSpPr/>
              <p:nvPr/>
            </p:nvSpPr>
            <p:spPr>
              <a:xfrm rot="16200000">
                <a:off x="4783921" y="4018706"/>
                <a:ext cx="127638" cy="291051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" name="오른쪽 화살표 설명선 13"/>
              <p:cNvSpPr/>
              <p:nvPr/>
            </p:nvSpPr>
            <p:spPr>
              <a:xfrm>
                <a:off x="7602242" y="3241959"/>
                <a:ext cx="1776038" cy="1837189"/>
              </a:xfrm>
              <a:prstGeom prst="rightArrowCallout">
                <a:avLst>
                  <a:gd name="adj1" fmla="val 19495"/>
                  <a:gd name="adj2" fmla="val 20544"/>
                  <a:gd name="adj3" fmla="val 25000"/>
                  <a:gd name="adj4" fmla="val 53050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오른쪽 화살표 14"/>
              <p:cNvSpPr/>
              <p:nvPr/>
            </p:nvSpPr>
            <p:spPr>
              <a:xfrm>
                <a:off x="7031014" y="3556521"/>
                <a:ext cx="380819" cy="274138"/>
              </a:xfrm>
              <a:prstGeom prst="rightArrow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오른쪽 화살표 15"/>
              <p:cNvSpPr/>
              <p:nvPr/>
            </p:nvSpPr>
            <p:spPr>
              <a:xfrm>
                <a:off x="7031014" y="4501601"/>
                <a:ext cx="380819" cy="274138"/>
              </a:xfrm>
              <a:prstGeom prst="rightArrow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7271757" y="3833113"/>
                <a:ext cx="160798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 smtClean="0">
                    <a:solidFill>
                      <a:schemeClr val="bg1"/>
                    </a:solidFill>
                  </a:rPr>
                  <a:t>데이터 </a:t>
                </a:r>
                <a:endParaRPr lang="en-US" altLang="ko-KR" dirty="0" smtClean="0">
                  <a:solidFill>
                    <a:schemeClr val="bg1"/>
                  </a:solidFill>
                </a:endParaRPr>
              </a:p>
              <a:p>
                <a:pPr algn="ctr"/>
                <a:r>
                  <a:rPr lang="ko-KR" altLang="en-US" dirty="0" smtClean="0">
                    <a:solidFill>
                      <a:schemeClr val="bg1"/>
                    </a:solidFill>
                  </a:rPr>
                  <a:t>증강</a:t>
                </a:r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8" name="정육면체 17"/>
              <p:cNvSpPr/>
              <p:nvPr/>
            </p:nvSpPr>
            <p:spPr>
              <a:xfrm>
                <a:off x="9717860" y="3497773"/>
                <a:ext cx="1820411" cy="1233510"/>
              </a:xfrm>
              <a:prstGeom prst="cub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9717860" y="4043385"/>
                <a:ext cx="16079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 smtClean="0">
                    <a:solidFill>
                      <a:schemeClr val="bg1"/>
                    </a:solidFill>
                  </a:rPr>
                  <a:t>모델 학습</a:t>
                </a:r>
                <a:endParaRPr lang="en-US" altLang="ko-KR" dirty="0" smtClean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21" name="TextBox 20"/>
            <p:cNvSpPr txBox="1"/>
            <p:nvPr/>
          </p:nvSpPr>
          <p:spPr>
            <a:xfrm>
              <a:off x="2773903" y="3841065"/>
              <a:ext cx="246636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smtClean="0"/>
                <a:t>Resize :</a:t>
              </a:r>
            </a:p>
            <a:p>
              <a:pPr algn="ctr"/>
              <a:r>
                <a:rPr lang="en-US" altLang="ko-KR" dirty="0" smtClean="0"/>
                <a:t>224 * 224</a:t>
              </a:r>
              <a:endParaRPr lang="ko-KR" altLang="en-US" dirty="0"/>
            </a:p>
          </p:txBody>
        </p:sp>
        <p:sp>
          <p:nvSpPr>
            <p:cNvPr id="22" name="오른쪽 화살표 21"/>
            <p:cNvSpPr/>
            <p:nvPr/>
          </p:nvSpPr>
          <p:spPr>
            <a:xfrm>
              <a:off x="2851392" y="3995508"/>
              <a:ext cx="559224" cy="337443"/>
            </a:xfrm>
            <a:prstGeom prst="righ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9265291" y="2610974"/>
            <a:ext cx="3015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VGG16</a:t>
            </a:r>
            <a:endParaRPr lang="ko-KR" altLang="en-US" dirty="0"/>
          </a:p>
        </p:txBody>
      </p:sp>
      <p:sp>
        <p:nvSpPr>
          <p:cNvPr id="26" name="U자형 화살표 25"/>
          <p:cNvSpPr/>
          <p:nvPr/>
        </p:nvSpPr>
        <p:spPr>
          <a:xfrm rot="5400000" flipV="1">
            <a:off x="9208624" y="2812821"/>
            <a:ext cx="1120912" cy="892465"/>
          </a:xfrm>
          <a:prstGeom prst="uturnArrow">
            <a:avLst>
              <a:gd name="adj1" fmla="val 18752"/>
              <a:gd name="adj2" fmla="val 25000"/>
              <a:gd name="adj3" fmla="val 25000"/>
              <a:gd name="adj4" fmla="val 43750"/>
              <a:gd name="adj5" fmla="val 75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00284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Model History(VGG16)</a:t>
            </a:r>
            <a:endParaRPr lang="ko-KR" altLang="en-US" dirty="0"/>
          </a:p>
        </p:txBody>
      </p:sp>
      <p:grpSp>
        <p:nvGrpSpPr>
          <p:cNvPr id="8" name="그룹 7"/>
          <p:cNvGrpSpPr/>
          <p:nvPr/>
        </p:nvGrpSpPr>
        <p:grpSpPr>
          <a:xfrm>
            <a:off x="764534" y="1618794"/>
            <a:ext cx="10524765" cy="4206248"/>
            <a:chOff x="764534" y="1821176"/>
            <a:chExt cx="10524765" cy="4206248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4534" y="1821176"/>
              <a:ext cx="5303531" cy="4206248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68065" y="1821176"/>
              <a:ext cx="5221234" cy="4206248"/>
            </a:xfrm>
            <a:prstGeom prst="rect">
              <a:avLst/>
            </a:prstGeom>
          </p:spPr>
        </p:pic>
      </p:grpSp>
      <p:sp>
        <p:nvSpPr>
          <p:cNvPr id="9" name="TextBox 8"/>
          <p:cNvSpPr txBox="1"/>
          <p:nvPr/>
        </p:nvSpPr>
        <p:spPr>
          <a:xfrm>
            <a:off x="1115877" y="5850442"/>
            <a:ext cx="10335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학습 횟수에 따른 </a:t>
            </a:r>
            <a:r>
              <a:rPr lang="en-US" altLang="ko-KR" dirty="0" smtClean="0"/>
              <a:t>accuracy(</a:t>
            </a:r>
            <a:r>
              <a:rPr lang="ko-KR" altLang="en-US" dirty="0" smtClean="0"/>
              <a:t>예측</a:t>
            </a:r>
            <a:r>
              <a:rPr lang="en-US" altLang="ko-KR" dirty="0" smtClean="0"/>
              <a:t>), loss(</a:t>
            </a:r>
            <a:r>
              <a:rPr lang="ko-KR" altLang="en-US" dirty="0" smtClean="0"/>
              <a:t>손실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537417" y="3519108"/>
            <a:ext cx="328442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800" b="1" dirty="0" err="1" smtClean="0"/>
              <a:t>Max_val_accuracy</a:t>
            </a:r>
            <a:r>
              <a:rPr lang="en-US" altLang="ko-KR" sz="2800" b="1" dirty="0" smtClean="0"/>
              <a:t> : </a:t>
            </a:r>
            <a:r>
              <a:rPr lang="en-US" altLang="ko-KR" sz="2800" b="1" dirty="0" smtClean="0">
                <a:solidFill>
                  <a:srgbClr val="FF0000"/>
                </a:solidFill>
              </a:rPr>
              <a:t>0.9940</a:t>
            </a:r>
            <a:endParaRPr lang="ko-KR" altLang="en-US" sz="2800" b="1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923245" y="3531204"/>
            <a:ext cx="320212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800" b="1" dirty="0" err="1" smtClean="0"/>
              <a:t>Min_val_loss</a:t>
            </a:r>
            <a:r>
              <a:rPr lang="en-US" altLang="ko-KR" sz="2800" b="1" dirty="0" smtClean="0"/>
              <a:t> : </a:t>
            </a:r>
            <a:r>
              <a:rPr lang="en-US" altLang="ko-KR" sz="2800" b="1" dirty="0">
                <a:solidFill>
                  <a:srgbClr val="FF0000"/>
                </a:solidFill>
              </a:rPr>
              <a:t>0.0359</a:t>
            </a:r>
            <a:endParaRPr lang="ko-KR" altLang="en-US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99281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혼동 행렬 </a:t>
            </a:r>
            <a:r>
              <a:rPr lang="en-US" altLang="ko-KR" dirty="0"/>
              <a:t>(Confusion matrix)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373" y="1504494"/>
            <a:ext cx="6572254" cy="492919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312026" y="2210708"/>
            <a:ext cx="43124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/>
              <a:t>지도학습으로 훈련된 </a:t>
            </a:r>
            <a:endParaRPr lang="en-US" altLang="ko-KR" sz="2000" dirty="0" smtClean="0"/>
          </a:p>
          <a:p>
            <a:r>
              <a:rPr lang="ko-KR" altLang="en-US" sz="2000" dirty="0" smtClean="0"/>
              <a:t>모델의 성능을 시각화</a:t>
            </a:r>
            <a:endParaRPr lang="ko-KR" altLang="en-US" sz="2000" dirty="0"/>
          </a:p>
        </p:txBody>
      </p:sp>
      <p:grpSp>
        <p:nvGrpSpPr>
          <p:cNvPr id="9" name="그룹 8"/>
          <p:cNvGrpSpPr/>
          <p:nvPr/>
        </p:nvGrpSpPr>
        <p:grpSpPr>
          <a:xfrm>
            <a:off x="7312027" y="3567241"/>
            <a:ext cx="4651373" cy="795014"/>
            <a:chOff x="7312027" y="3624985"/>
            <a:chExt cx="4651373" cy="795014"/>
          </a:xfrm>
        </p:grpSpPr>
        <p:sp>
          <p:nvSpPr>
            <p:cNvPr id="5" name="TextBox 4"/>
            <p:cNvSpPr txBox="1"/>
            <p:nvPr/>
          </p:nvSpPr>
          <p:spPr>
            <a:xfrm>
              <a:off x="7312027" y="3624985"/>
              <a:ext cx="465137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 smtClean="0"/>
                <a:t>382 + 291 + 389 + 318 + 293 + 298</a:t>
              </a:r>
              <a:endParaRPr lang="ko-KR" altLang="en-US" sz="2000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312027" y="4019889"/>
              <a:ext cx="465137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 smtClean="0"/>
                <a:t>= 1971</a:t>
              </a:r>
              <a:endParaRPr lang="ko-KR" altLang="en-US" sz="20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7312027" y="5010903"/>
            <a:ext cx="46513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1971 / 2001 = </a:t>
            </a:r>
            <a:r>
              <a:rPr lang="en-US" altLang="ko-KR" b="1" dirty="0" smtClean="0">
                <a:solidFill>
                  <a:srgbClr val="FF0000"/>
                </a:solidFill>
              </a:rPr>
              <a:t>0.9850074962518741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312026" y="4610793"/>
            <a:ext cx="43124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rgbClr val="FF0000"/>
                </a:solidFill>
              </a:rPr>
              <a:t>Accuracy</a:t>
            </a:r>
            <a:r>
              <a:rPr lang="en-US" altLang="ko-KR" sz="2000" dirty="0" smtClean="0"/>
              <a:t> : 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2767754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모델 테스트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98809" y="1644194"/>
            <a:ext cx="43124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err="1" smtClean="0"/>
              <a:t>Opencv</a:t>
            </a:r>
            <a:r>
              <a:rPr lang="ko-KR" altLang="en-US" sz="2000" dirty="0" smtClean="0"/>
              <a:t>를 활용한 모델 테스트</a:t>
            </a:r>
            <a:endParaRPr lang="ko-KR" alt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798809" y="2261871"/>
            <a:ext cx="51810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drag </a:t>
            </a:r>
            <a:r>
              <a:rPr lang="en-US" altLang="ko-KR" sz="2000" dirty="0"/>
              <a:t>and </a:t>
            </a:r>
            <a:r>
              <a:rPr lang="en-US" altLang="ko-KR" sz="2000" dirty="0" smtClean="0"/>
              <a:t>drop</a:t>
            </a:r>
            <a:r>
              <a:rPr lang="ko-KR" altLang="en-US" sz="2000" dirty="0" smtClean="0"/>
              <a:t>을 통해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영역을 지정</a:t>
            </a:r>
            <a:endParaRPr lang="en-US" altLang="ko-KR" sz="2000" dirty="0" smtClean="0"/>
          </a:p>
          <a:p>
            <a:r>
              <a:rPr lang="ko-KR" altLang="en-US" sz="2000" dirty="0" smtClean="0"/>
              <a:t>지정한 영역에 대한 결함 예측 후</a:t>
            </a:r>
            <a:r>
              <a:rPr lang="en-US" altLang="ko-KR" sz="2000" dirty="0"/>
              <a:t> </a:t>
            </a:r>
            <a:r>
              <a:rPr lang="ko-KR" altLang="en-US" sz="2000" dirty="0" smtClean="0"/>
              <a:t>시각화</a:t>
            </a:r>
            <a:endParaRPr lang="ko-KR" altLang="en-US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5111274" y="5907782"/>
            <a:ext cx="43124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관심 영역</a:t>
            </a:r>
            <a:r>
              <a:rPr lang="en-US" altLang="ko-KR" sz="2000" dirty="0"/>
              <a:t>(Region of Interest, ROI)</a:t>
            </a:r>
            <a:endParaRPr lang="ko-KR" altLang="en-US" sz="20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7467" y="939113"/>
            <a:ext cx="4672544" cy="4656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269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" y="0"/>
            <a:ext cx="2888166" cy="6858000"/>
          </a:xfrm>
          <a:prstGeom prst="rect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2"/>
          <p:cNvSpPr txBox="1">
            <a:spLocks/>
          </p:cNvSpPr>
          <p:nvPr/>
        </p:nvSpPr>
        <p:spPr>
          <a:xfrm>
            <a:off x="3300761" y="2389617"/>
            <a:ext cx="8378814" cy="207876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4000" dirty="0"/>
              <a:t>실물 </a:t>
            </a:r>
            <a:r>
              <a:rPr lang="ko-KR" altLang="en-US" sz="4000" dirty="0" err="1"/>
              <a:t>데이터셋을</a:t>
            </a:r>
            <a:r>
              <a:rPr lang="ko-KR" altLang="en-US" sz="4000" dirty="0"/>
              <a:t> 이용한 </a:t>
            </a:r>
            <a:r>
              <a:rPr lang="ko-KR" altLang="en-US" sz="4000" dirty="0" err="1"/>
              <a:t>불량검출</a:t>
            </a:r>
            <a:endParaRPr lang="ko-KR" altLang="en-US" sz="4000" dirty="0"/>
          </a:p>
        </p:txBody>
      </p:sp>
      <p:sp>
        <p:nvSpPr>
          <p:cNvPr id="8" name="TextBox 7"/>
          <p:cNvSpPr txBox="1"/>
          <p:nvPr/>
        </p:nvSpPr>
        <p:spPr>
          <a:xfrm>
            <a:off x="3447535" y="4040659"/>
            <a:ext cx="449786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ko-KR" altLang="en-US" dirty="0" smtClean="0">
                <a:ea typeface="맑은 고딕" charset="0"/>
              </a:rPr>
              <a:t>사용한 </a:t>
            </a:r>
            <a:r>
              <a:rPr lang="ko-KR" altLang="en-US" dirty="0" err="1" smtClean="0">
                <a:ea typeface="맑은 고딕" charset="0"/>
              </a:rPr>
              <a:t>데이터셋</a:t>
            </a:r>
            <a:endParaRPr lang="en-US" altLang="ko-KR" dirty="0">
              <a:ea typeface="맑은 고딕" charset="0"/>
            </a:endParaRPr>
          </a:p>
          <a:p>
            <a:pPr marL="457200" indent="-457200">
              <a:buAutoNum type="arabicPeriod"/>
            </a:pPr>
            <a:r>
              <a:rPr lang="ko-KR" altLang="en-US" dirty="0">
                <a:ea typeface="맑은 고딕" charset="0"/>
              </a:rPr>
              <a:t>데이터 전처리</a:t>
            </a:r>
            <a:endParaRPr lang="en-US" altLang="ko-KR" dirty="0">
              <a:ea typeface="맑은 고딕" charset="0"/>
            </a:endParaRPr>
          </a:p>
          <a:p>
            <a:pPr marL="457200" indent="-457200">
              <a:buAutoNum type="arabicPeriod"/>
            </a:pPr>
            <a:r>
              <a:rPr lang="ko-KR" altLang="en-US" dirty="0">
                <a:ea typeface="맑은 고딕" charset="0"/>
              </a:rPr>
              <a:t>학습시킨 결함 종류</a:t>
            </a:r>
            <a:endParaRPr lang="en-US" altLang="ko-KR" dirty="0">
              <a:ea typeface="맑은 고딕" charset="0"/>
            </a:endParaRPr>
          </a:p>
          <a:p>
            <a:pPr marL="457200" indent="-457200">
              <a:buAutoNum type="arabicPeriod"/>
            </a:pPr>
            <a:r>
              <a:rPr lang="ko-KR" altLang="en-US" dirty="0">
                <a:ea typeface="맑은 고딕" charset="0"/>
              </a:rPr>
              <a:t>데이터 증강</a:t>
            </a:r>
            <a:endParaRPr lang="en-US" altLang="ko-KR" dirty="0">
              <a:ea typeface="맑은 고딕" charset="0"/>
            </a:endParaRPr>
          </a:p>
          <a:p>
            <a:pPr marL="457200" indent="-457200">
              <a:buAutoNum type="arabicPeriod"/>
            </a:pPr>
            <a:r>
              <a:rPr lang="ko-KR" altLang="en-US" dirty="0">
                <a:ea typeface="맑은 고딕" charset="0"/>
              </a:rPr>
              <a:t>모델 학습</a:t>
            </a:r>
            <a:endParaRPr lang="en-US" altLang="ko-KR" dirty="0">
              <a:ea typeface="맑은 고딕" charset="0"/>
            </a:endParaRPr>
          </a:p>
          <a:p>
            <a:pPr marL="457200" indent="-457200">
              <a:buAutoNum type="arabicPeriod"/>
            </a:pPr>
            <a:r>
              <a:rPr lang="ko-KR" altLang="en-US" dirty="0">
                <a:ea typeface="맑은 고딕" charset="0"/>
              </a:rPr>
              <a:t>모델 </a:t>
            </a:r>
            <a:r>
              <a:rPr lang="ko-KR" altLang="en-US" dirty="0" smtClean="0">
                <a:ea typeface="맑은 고딕" charset="0"/>
              </a:rPr>
              <a:t>평가</a:t>
            </a:r>
            <a:endParaRPr lang="en-US" altLang="ko-KR" dirty="0" smtClean="0">
              <a:ea typeface="맑은 고딕" charset="0"/>
            </a:endParaRPr>
          </a:p>
          <a:p>
            <a:pPr marL="457200" indent="-457200">
              <a:buAutoNum type="arabicPeriod"/>
            </a:pPr>
            <a:r>
              <a:rPr lang="ko-KR" altLang="en-US" dirty="0" smtClean="0">
                <a:ea typeface="맑은 고딕" charset="0"/>
              </a:rPr>
              <a:t>모델 테스트</a:t>
            </a:r>
            <a:endParaRPr lang="ko-KR" altLang="en-US" dirty="0"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6590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사용한 </a:t>
            </a:r>
            <a:r>
              <a:rPr lang="ko-KR" altLang="en-US" dirty="0" err="1" smtClean="0"/>
              <a:t>데이터셋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81740" y="6400800"/>
            <a:ext cx="86790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출처 </a:t>
            </a:r>
            <a:r>
              <a:rPr lang="en-US" altLang="ko-KR" sz="1400" dirty="0" smtClean="0"/>
              <a:t>: </a:t>
            </a:r>
            <a:r>
              <a:rPr lang="en-US" altLang="ko-KR" sz="1400" dirty="0"/>
              <a:t>https://github.com/Ixiaohuihuihui/Tiny-Defect-Detection-for-PCB?tab=readme-ov-file</a:t>
            </a:r>
            <a:endParaRPr lang="ko-KR" altLang="en-US" sz="1400" dirty="0"/>
          </a:p>
        </p:txBody>
      </p:sp>
      <p:sp>
        <p:nvSpPr>
          <p:cNvPr id="12" name="TextBox 11"/>
          <p:cNvSpPr txBox="1"/>
          <p:nvPr/>
        </p:nvSpPr>
        <p:spPr>
          <a:xfrm>
            <a:off x="798809" y="1644194"/>
            <a:ext cx="96805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12</a:t>
            </a:r>
            <a:r>
              <a:rPr lang="ko-KR" altLang="en-US" sz="2000" dirty="0" smtClean="0"/>
              <a:t>개의 정상 </a:t>
            </a:r>
            <a:r>
              <a:rPr lang="en-US" altLang="ko-KR" sz="2000" dirty="0" smtClean="0"/>
              <a:t>PCB</a:t>
            </a:r>
            <a:r>
              <a:rPr lang="ko-KR" altLang="en-US" sz="2000" dirty="0" smtClean="0"/>
              <a:t>와 총 </a:t>
            </a:r>
            <a:r>
              <a:rPr lang="en-US" altLang="ko-KR" sz="2000" dirty="0" smtClean="0"/>
              <a:t>1386</a:t>
            </a:r>
            <a:r>
              <a:rPr lang="ko-KR" altLang="en-US" sz="2000" dirty="0" smtClean="0"/>
              <a:t>개의 합성된 불량 </a:t>
            </a:r>
            <a:r>
              <a:rPr lang="en-US" altLang="ko-KR" sz="2000" dirty="0" smtClean="0"/>
              <a:t>PCB</a:t>
            </a:r>
            <a:endParaRPr lang="ko-KR" altLang="en-US" sz="2000" dirty="0"/>
          </a:p>
        </p:txBody>
      </p:sp>
      <p:grpSp>
        <p:nvGrpSpPr>
          <p:cNvPr id="7" name="그룹 6"/>
          <p:cNvGrpSpPr/>
          <p:nvPr/>
        </p:nvGrpSpPr>
        <p:grpSpPr>
          <a:xfrm>
            <a:off x="800450" y="2501437"/>
            <a:ext cx="10591100" cy="2642010"/>
            <a:chOff x="683703" y="2639753"/>
            <a:chExt cx="10591100" cy="2642010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29962" y="2639753"/>
              <a:ext cx="3144841" cy="2642010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77497" y="2778069"/>
              <a:ext cx="3575772" cy="2365378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3703" y="2763231"/>
              <a:ext cx="2717101" cy="2445391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5059152" y="3816919"/>
            <a:ext cx="244368" cy="32074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5394693" y="3816919"/>
            <a:ext cx="244368" cy="32074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5759946" y="4312219"/>
            <a:ext cx="244368" cy="32074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6714981" y="4312219"/>
            <a:ext cx="244368" cy="32074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1242004" y="5181555"/>
            <a:ext cx="1833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정상 </a:t>
            </a:r>
            <a:r>
              <a:rPr lang="en-US" altLang="ko-KR" dirty="0" smtClean="0"/>
              <a:t>PCB : 12</a:t>
            </a:r>
            <a:r>
              <a:rPr lang="ko-KR" altLang="en-US" dirty="0" smtClean="0"/>
              <a:t>개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768567" y="5181555"/>
            <a:ext cx="2227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불량 </a:t>
            </a:r>
            <a:r>
              <a:rPr lang="en-US" altLang="ko-KR" dirty="0" smtClean="0"/>
              <a:t>PCB : 693</a:t>
            </a:r>
            <a:r>
              <a:rPr lang="ko-KR" altLang="en-US" dirty="0" smtClean="0"/>
              <a:t>개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8353283" y="5333634"/>
            <a:ext cx="2931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불량 </a:t>
            </a:r>
            <a:r>
              <a:rPr lang="en-US" altLang="ko-KR" dirty="0" smtClean="0"/>
              <a:t>PCB(</a:t>
            </a:r>
            <a:r>
              <a:rPr lang="ko-KR" altLang="en-US" dirty="0" smtClean="0"/>
              <a:t>회전</a:t>
            </a:r>
            <a:r>
              <a:rPr lang="en-US" altLang="ko-KR" dirty="0" smtClean="0"/>
              <a:t>) : 693</a:t>
            </a:r>
            <a:r>
              <a:rPr lang="ko-KR" altLang="en-US" dirty="0" smtClean="0"/>
              <a:t>개</a:t>
            </a:r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9412461" y="4006717"/>
            <a:ext cx="173499" cy="23000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9938308" y="3991477"/>
            <a:ext cx="173499" cy="23000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10189821" y="3846207"/>
            <a:ext cx="173499" cy="23000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1807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사용한 모델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98809" y="1644194"/>
            <a:ext cx="96805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rgbClr val="FF0000"/>
                </a:solidFill>
              </a:rPr>
              <a:t>Yolov5</a:t>
            </a:r>
            <a:r>
              <a:rPr lang="en-US" altLang="ko-KR" sz="2000" dirty="0" smtClean="0"/>
              <a:t> : </a:t>
            </a:r>
            <a:r>
              <a:rPr lang="ko-KR" altLang="en-US" sz="2000" dirty="0" smtClean="0"/>
              <a:t>객체 감지에 유용한 </a:t>
            </a:r>
            <a:r>
              <a:rPr lang="ko-KR" altLang="en-US" sz="2000" dirty="0" err="1" smtClean="0"/>
              <a:t>딥러닝</a:t>
            </a:r>
            <a:r>
              <a:rPr lang="ko-KR" altLang="en-US" sz="2000" dirty="0" smtClean="0"/>
              <a:t> 모델</a:t>
            </a:r>
            <a:endParaRPr lang="ko-KR" altLang="en-US" sz="20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0030" y="2121192"/>
            <a:ext cx="6871940" cy="4472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877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데이터 전처리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98809" y="1644194"/>
            <a:ext cx="96805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Image resize</a:t>
            </a:r>
            <a:endParaRPr lang="ko-KR" altLang="en-US" sz="20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809" y="2541864"/>
            <a:ext cx="5563191" cy="2908115"/>
          </a:xfrm>
          <a:prstGeom prst="rect">
            <a:avLst/>
          </a:prstGeom>
        </p:spPr>
      </p:pic>
      <p:pic>
        <p:nvPicPr>
          <p:cNvPr id="6" name="그림 5"/>
          <p:cNvPicPr preferRelativeResize="0"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0530" y="2541864"/>
            <a:ext cx="2880000" cy="2880000"/>
          </a:xfrm>
          <a:prstGeom prst="rect">
            <a:avLst/>
          </a:prstGeom>
        </p:spPr>
      </p:pic>
      <p:sp>
        <p:nvSpPr>
          <p:cNvPr id="7" name="오른쪽 화살표 6"/>
          <p:cNvSpPr/>
          <p:nvPr/>
        </p:nvSpPr>
        <p:spPr>
          <a:xfrm>
            <a:off x="6686648" y="3589782"/>
            <a:ext cx="1289233" cy="812277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2663408" y="5762873"/>
            <a:ext cx="1833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3034 X 1586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8823534" y="5762873"/>
            <a:ext cx="1833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640 X 640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29214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" y="0"/>
            <a:ext cx="2888166" cy="6858000"/>
          </a:xfrm>
          <a:prstGeom prst="rect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제목 2"/>
          <p:cNvSpPr txBox="1">
            <a:spLocks/>
          </p:cNvSpPr>
          <p:nvPr/>
        </p:nvSpPr>
        <p:spPr>
          <a:xfrm>
            <a:off x="3300761" y="2389617"/>
            <a:ext cx="8378814" cy="207876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4000" dirty="0" smtClean="0"/>
              <a:t>개요</a:t>
            </a:r>
            <a:endParaRPr lang="ko-KR" altLang="en-US" sz="4000" dirty="0"/>
          </a:p>
        </p:txBody>
      </p:sp>
      <p:sp>
        <p:nvSpPr>
          <p:cNvPr id="2" name="TextBox 1"/>
          <p:cNvSpPr txBox="1"/>
          <p:nvPr/>
        </p:nvSpPr>
        <p:spPr>
          <a:xfrm>
            <a:off x="3447535" y="4040659"/>
            <a:ext cx="44978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 err="1" smtClean="0"/>
              <a:t>팀원소개</a:t>
            </a: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ko-KR" altLang="en-US" dirty="0" smtClean="0"/>
              <a:t>시장조사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57614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데이터 전처리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070" y="1844249"/>
            <a:ext cx="4564764" cy="4564764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1942295" y="4298844"/>
            <a:ext cx="1031845" cy="59193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673847" y="2870743"/>
            <a:ext cx="1166071" cy="31707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2001018" y="3650963"/>
            <a:ext cx="746621" cy="174417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86" t="53928" r="61445" b="34229"/>
          <a:stretch/>
        </p:blipFill>
        <p:spPr>
          <a:xfrm>
            <a:off x="3925604" y="4119684"/>
            <a:ext cx="1677799" cy="950258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59" t="22841" r="64231" b="71238"/>
          <a:stretch/>
        </p:blipFill>
        <p:spPr>
          <a:xfrm>
            <a:off x="3684852" y="2726015"/>
            <a:ext cx="2159304" cy="527464"/>
          </a:xfrm>
          <a:prstGeom prst="rect">
            <a:avLst/>
          </a:prstGeom>
        </p:spPr>
      </p:pic>
      <p:sp>
        <p:nvSpPr>
          <p:cNvPr id="12" name="오른쪽 화살표 11"/>
          <p:cNvSpPr/>
          <p:nvPr/>
        </p:nvSpPr>
        <p:spPr>
          <a:xfrm>
            <a:off x="3098219" y="2846187"/>
            <a:ext cx="319967" cy="287119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오른쪽 화살표 12"/>
          <p:cNvSpPr/>
          <p:nvPr/>
        </p:nvSpPr>
        <p:spPr>
          <a:xfrm>
            <a:off x="3263183" y="4451253"/>
            <a:ext cx="319967" cy="287119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9343" y="4136462"/>
            <a:ext cx="4557997" cy="943534"/>
          </a:xfrm>
          <a:prstGeom prst="rect">
            <a:avLst/>
          </a:prstGeom>
        </p:spPr>
      </p:pic>
      <p:sp>
        <p:nvSpPr>
          <p:cNvPr id="16" name="오른쪽 화살표 15"/>
          <p:cNvSpPr/>
          <p:nvPr/>
        </p:nvSpPr>
        <p:spPr>
          <a:xfrm>
            <a:off x="5887754" y="4451253"/>
            <a:ext cx="319967" cy="287119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굽은 화살표 18"/>
          <p:cNvSpPr/>
          <p:nvPr/>
        </p:nvSpPr>
        <p:spPr>
          <a:xfrm rot="5400000">
            <a:off x="4579266" y="1987596"/>
            <a:ext cx="371849" cy="3850546"/>
          </a:xfrm>
          <a:prstGeom prst="bentArrow">
            <a:avLst>
              <a:gd name="adj1" fmla="val 12765"/>
              <a:gd name="adj2" fmla="val 25000"/>
              <a:gd name="adj3" fmla="val 25000"/>
              <a:gd name="adj4" fmla="val 43750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187892" y="3703233"/>
            <a:ext cx="3470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x           y           w           h</a:t>
            </a:r>
            <a:endParaRPr lang="ko-KR" altLang="en-US" b="1" dirty="0"/>
          </a:p>
        </p:txBody>
      </p:sp>
      <p:sp>
        <p:nvSpPr>
          <p:cNvPr id="22" name="직사각형 21"/>
          <p:cNvSpPr/>
          <p:nvPr/>
        </p:nvSpPr>
        <p:spPr>
          <a:xfrm>
            <a:off x="7399742" y="5220727"/>
            <a:ext cx="24845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정규화</a:t>
            </a:r>
            <a:r>
              <a:rPr lang="en-US" altLang="ko-KR" dirty="0"/>
              <a:t>(Normalization)</a:t>
            </a:r>
            <a:endParaRPr lang="ko-KR" altLang="en-US" dirty="0"/>
          </a:p>
        </p:txBody>
      </p:sp>
      <p:sp>
        <p:nvSpPr>
          <p:cNvPr id="23" name="직사각형 22"/>
          <p:cNvSpPr/>
          <p:nvPr/>
        </p:nvSpPr>
        <p:spPr>
          <a:xfrm>
            <a:off x="3676487" y="2669556"/>
            <a:ext cx="2167668" cy="61053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3836729" y="4072565"/>
            <a:ext cx="1819403" cy="106360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3697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학습 시킨 </a:t>
            </a:r>
            <a:r>
              <a:rPr lang="en-US" altLang="ko-KR" dirty="0" smtClean="0"/>
              <a:t>PCB</a:t>
            </a:r>
            <a:r>
              <a:rPr lang="ko-KR" altLang="en-US" dirty="0" smtClean="0"/>
              <a:t> 결함 종류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932936" y="4130702"/>
            <a:ext cx="88541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Missing hole (3)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미세한 구멍</a:t>
            </a:r>
            <a:endParaRPr lang="en-US" altLang="ko-KR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932936" y="2543824"/>
            <a:ext cx="88541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Mouse bite (1) </a:t>
            </a:r>
            <a:r>
              <a:rPr lang="en-US" altLang="ko-KR" dirty="0" smtClean="0"/>
              <a:t>: </a:t>
            </a:r>
            <a:r>
              <a:rPr lang="ko-KR" altLang="en-US" dirty="0" smtClean="0"/>
              <a:t>구리 패턴이 불완전하게 제거</a:t>
            </a:r>
            <a:endParaRPr lang="en-US" altLang="ko-KR" dirty="0" smtClean="0"/>
          </a:p>
        </p:txBody>
      </p:sp>
      <p:sp>
        <p:nvSpPr>
          <p:cNvPr id="5" name="직사각형 4"/>
          <p:cNvSpPr/>
          <p:nvPr/>
        </p:nvSpPr>
        <p:spPr>
          <a:xfrm>
            <a:off x="932936" y="3337263"/>
            <a:ext cx="88541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Open circuit (2)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회로 개방</a:t>
            </a:r>
            <a:endParaRPr lang="en-US" altLang="ko-KR" dirty="0" smtClean="0"/>
          </a:p>
        </p:txBody>
      </p:sp>
      <p:sp>
        <p:nvSpPr>
          <p:cNvPr id="6" name="직사각형 5"/>
          <p:cNvSpPr/>
          <p:nvPr/>
        </p:nvSpPr>
        <p:spPr>
          <a:xfrm>
            <a:off x="932936" y="5717580"/>
            <a:ext cx="88541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Short (5)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회로 간의 의도치 않은 연결</a:t>
            </a:r>
            <a:endParaRPr lang="en-US" altLang="ko-KR" dirty="0" smtClean="0"/>
          </a:p>
        </p:txBody>
      </p:sp>
      <p:sp>
        <p:nvSpPr>
          <p:cNvPr id="7" name="직사각형 6"/>
          <p:cNvSpPr/>
          <p:nvPr/>
        </p:nvSpPr>
        <p:spPr>
          <a:xfrm>
            <a:off x="932936" y="4924141"/>
            <a:ext cx="88541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Spur (4) </a:t>
            </a:r>
            <a:r>
              <a:rPr lang="en-US" altLang="ko-KR" dirty="0" smtClean="0"/>
              <a:t>: </a:t>
            </a:r>
            <a:r>
              <a:rPr lang="ko-KR" altLang="en-US" dirty="0" smtClean="0"/>
              <a:t>구리 돌출</a:t>
            </a:r>
            <a:endParaRPr lang="en-US" altLang="ko-KR" dirty="0" smtClean="0"/>
          </a:p>
        </p:txBody>
      </p:sp>
      <p:sp>
        <p:nvSpPr>
          <p:cNvPr id="8" name="직사각형 7"/>
          <p:cNvSpPr/>
          <p:nvPr/>
        </p:nvSpPr>
        <p:spPr>
          <a:xfrm>
            <a:off x="932936" y="1750385"/>
            <a:ext cx="88541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Spurious copper (0</a:t>
            </a:r>
            <a:r>
              <a:rPr lang="en-US" altLang="ko-KR" b="1" dirty="0" smtClean="0">
                <a:solidFill>
                  <a:srgbClr val="FF0000"/>
                </a:solidFill>
              </a:rPr>
              <a:t>)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불필요한 잔여 구리 생성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090688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모델 학습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93968" y="1644194"/>
            <a:ext cx="431346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python ./train.py </a:t>
            </a:r>
            <a:endParaRPr lang="en-US" altLang="ko-KR" dirty="0" smtClean="0"/>
          </a:p>
          <a:p>
            <a:r>
              <a:rPr lang="en-US" altLang="ko-KR" dirty="0" smtClean="0"/>
              <a:t>--</a:t>
            </a:r>
            <a:r>
              <a:rPr lang="en-US" altLang="ko-KR" dirty="0" err="1"/>
              <a:t>img</a:t>
            </a:r>
            <a:r>
              <a:rPr lang="en-US" altLang="ko-KR" dirty="0"/>
              <a:t>-size </a:t>
            </a:r>
            <a:r>
              <a:rPr lang="en-US" altLang="ko-KR" dirty="0" smtClean="0"/>
              <a:t>640 </a:t>
            </a:r>
          </a:p>
          <a:p>
            <a:r>
              <a:rPr lang="en-US" altLang="ko-KR" dirty="0" smtClean="0"/>
              <a:t>--</a:t>
            </a:r>
            <a:r>
              <a:rPr lang="en-US" altLang="ko-KR" dirty="0"/>
              <a:t>batch-size 16 </a:t>
            </a:r>
            <a:endParaRPr lang="en-US" altLang="ko-KR" dirty="0" smtClean="0"/>
          </a:p>
          <a:p>
            <a:r>
              <a:rPr lang="en-US" altLang="ko-KR" dirty="0" smtClean="0"/>
              <a:t>--</a:t>
            </a:r>
            <a:r>
              <a:rPr lang="en-US" altLang="ko-KR" dirty="0"/>
              <a:t>epochs 100 </a:t>
            </a:r>
            <a:endParaRPr lang="en-US" altLang="ko-KR" dirty="0" smtClean="0"/>
          </a:p>
          <a:p>
            <a:r>
              <a:rPr lang="en-US" altLang="ko-KR" dirty="0" smtClean="0"/>
              <a:t>--</a:t>
            </a:r>
            <a:r>
              <a:rPr lang="en-US" altLang="ko-KR" dirty="0"/>
              <a:t>data ./data/</a:t>
            </a:r>
            <a:r>
              <a:rPr lang="en-US" altLang="ko-KR" dirty="0" err="1"/>
              <a:t>data.yaml</a:t>
            </a:r>
            <a:r>
              <a:rPr lang="en-US" altLang="ko-KR" dirty="0"/>
              <a:t> </a:t>
            </a:r>
            <a:endParaRPr lang="en-US" altLang="ko-KR" dirty="0" smtClean="0"/>
          </a:p>
          <a:p>
            <a:r>
              <a:rPr lang="en-US" altLang="ko-KR" dirty="0" smtClean="0"/>
              <a:t>--</a:t>
            </a:r>
            <a:r>
              <a:rPr lang="en-US" altLang="ko-KR" dirty="0" err="1"/>
              <a:t>cfg</a:t>
            </a:r>
            <a:r>
              <a:rPr lang="en-US" altLang="ko-KR" dirty="0"/>
              <a:t> ./models/yolov5s.yaml </a:t>
            </a:r>
            <a:endParaRPr lang="en-US" altLang="ko-KR" dirty="0" smtClean="0"/>
          </a:p>
          <a:p>
            <a:r>
              <a:rPr lang="en-US" altLang="ko-KR" dirty="0" smtClean="0"/>
              <a:t>--</a:t>
            </a:r>
            <a:r>
              <a:rPr lang="en-US" altLang="ko-KR" dirty="0"/>
              <a:t>weights ./yolov5s.pt </a:t>
            </a:r>
            <a:endParaRPr lang="en-US" altLang="ko-KR" dirty="0" smtClean="0"/>
          </a:p>
          <a:p>
            <a:r>
              <a:rPr lang="en-US" altLang="ko-KR" dirty="0" smtClean="0"/>
              <a:t>--</a:t>
            </a:r>
            <a:r>
              <a:rPr lang="en-US" altLang="ko-KR" dirty="0"/>
              <a:t>name </a:t>
            </a:r>
            <a:r>
              <a:rPr lang="en-US" altLang="ko-KR" dirty="0" err="1"/>
              <a:t>my_experiment</a:t>
            </a:r>
            <a:r>
              <a:rPr lang="en-US" altLang="ko-KR" dirty="0"/>
              <a:t> </a:t>
            </a:r>
            <a:endParaRPr lang="en-US" altLang="ko-KR" dirty="0" smtClean="0"/>
          </a:p>
          <a:p>
            <a:r>
              <a:rPr lang="en-US" altLang="ko-KR" dirty="0" smtClean="0"/>
              <a:t>--</a:t>
            </a:r>
            <a:r>
              <a:rPr lang="en-US" altLang="ko-KR" dirty="0"/>
              <a:t>save-period 1 </a:t>
            </a:r>
            <a:endParaRPr lang="en-US" altLang="ko-KR" dirty="0" smtClean="0"/>
          </a:p>
          <a:p>
            <a:r>
              <a:rPr lang="en-US" altLang="ko-KR" dirty="0" smtClean="0"/>
              <a:t>--</a:t>
            </a:r>
            <a:r>
              <a:rPr lang="en-US" altLang="ko-KR" dirty="0"/>
              <a:t>project ./runs/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93968" y="4869228"/>
            <a:ext cx="905101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d</a:t>
            </a:r>
            <a:r>
              <a:rPr lang="en-US" altLang="ko-KR" dirty="0" err="1" smtClean="0"/>
              <a:t>ata.yaml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   train</a:t>
            </a:r>
            <a:r>
              <a:rPr lang="en-US" altLang="ko-KR" dirty="0"/>
              <a:t>: ../PCB_DATASET/</a:t>
            </a:r>
            <a:r>
              <a:rPr lang="en-US" altLang="ko-KR" dirty="0" err="1"/>
              <a:t>PCB_split</a:t>
            </a:r>
            <a:r>
              <a:rPr lang="en-US" altLang="ko-KR" dirty="0"/>
              <a:t>/train</a:t>
            </a:r>
          </a:p>
          <a:p>
            <a:r>
              <a:rPr lang="en-US" altLang="ko-KR" dirty="0" smtClean="0"/>
              <a:t>    </a:t>
            </a:r>
            <a:r>
              <a:rPr lang="en-US" altLang="ko-KR" dirty="0" err="1" smtClean="0"/>
              <a:t>val</a:t>
            </a:r>
            <a:r>
              <a:rPr lang="en-US" altLang="ko-KR" dirty="0"/>
              <a:t>: ../PCB_DATASET/</a:t>
            </a:r>
            <a:r>
              <a:rPr lang="en-US" altLang="ko-KR" dirty="0" err="1"/>
              <a:t>PCB_split</a:t>
            </a:r>
            <a:r>
              <a:rPr lang="en-US" altLang="ko-KR" dirty="0"/>
              <a:t>/</a:t>
            </a:r>
            <a:r>
              <a:rPr lang="en-US" altLang="ko-KR" dirty="0" err="1"/>
              <a:t>val</a:t>
            </a:r>
            <a:endParaRPr lang="en-US" altLang="ko-KR" dirty="0"/>
          </a:p>
          <a:p>
            <a:r>
              <a:rPr lang="en-US" altLang="ko-KR" dirty="0" smtClean="0"/>
              <a:t>    </a:t>
            </a:r>
            <a:r>
              <a:rPr lang="en-US" altLang="ko-KR" dirty="0" err="1" smtClean="0"/>
              <a:t>nc</a:t>
            </a:r>
            <a:r>
              <a:rPr lang="en-US" altLang="ko-KR" dirty="0"/>
              <a:t>: 6</a:t>
            </a:r>
          </a:p>
          <a:p>
            <a:r>
              <a:rPr lang="en-US" altLang="ko-KR" dirty="0" smtClean="0"/>
              <a:t>    names</a:t>
            </a:r>
            <a:r>
              <a:rPr lang="en-US" altLang="ko-KR" dirty="0"/>
              <a:t>: ['</a:t>
            </a:r>
            <a:r>
              <a:rPr lang="en-US" altLang="ko-KR" dirty="0" err="1"/>
              <a:t>spurious_copper</a:t>
            </a:r>
            <a:r>
              <a:rPr lang="en-US" altLang="ko-KR" dirty="0"/>
              <a:t>', '</a:t>
            </a:r>
            <a:r>
              <a:rPr lang="en-US" altLang="ko-KR" dirty="0" err="1"/>
              <a:t>mouse_bite</a:t>
            </a:r>
            <a:r>
              <a:rPr lang="en-US" altLang="ko-KR" dirty="0"/>
              <a:t>', '</a:t>
            </a:r>
            <a:r>
              <a:rPr lang="en-US" altLang="ko-KR" dirty="0" err="1"/>
              <a:t>open_circuit</a:t>
            </a:r>
            <a:r>
              <a:rPr lang="en-US" altLang="ko-KR" dirty="0"/>
              <a:t>', '</a:t>
            </a:r>
            <a:r>
              <a:rPr lang="en-US" altLang="ko-KR" dirty="0" err="1"/>
              <a:t>missing_hole</a:t>
            </a:r>
            <a:r>
              <a:rPr lang="en-US" altLang="ko-KR" dirty="0"/>
              <a:t>', 'spur', 'short</a:t>
            </a:r>
            <a:r>
              <a:rPr lang="en-US" altLang="ko-KR" dirty="0" smtClean="0"/>
              <a:t>']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917946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결과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1227233" y="1644194"/>
            <a:ext cx="6801799" cy="4006829"/>
            <a:chOff x="1227233" y="1644194"/>
            <a:chExt cx="6801799" cy="4006829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7233" y="1644194"/>
              <a:ext cx="6392167" cy="1581371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7233" y="4317337"/>
              <a:ext cx="6801799" cy="1333686"/>
            </a:xfrm>
            <a:prstGeom prst="rect">
              <a:avLst/>
            </a:prstGeom>
          </p:spPr>
        </p:pic>
      </p:grpSp>
      <p:sp>
        <p:nvSpPr>
          <p:cNvPr id="5" name="타원 4"/>
          <p:cNvSpPr/>
          <p:nvPr/>
        </p:nvSpPr>
        <p:spPr>
          <a:xfrm>
            <a:off x="4334106" y="3361605"/>
            <a:ext cx="178420" cy="1784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4334106" y="3682241"/>
            <a:ext cx="178420" cy="1784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4334106" y="4002877"/>
            <a:ext cx="178420" cy="1784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227234" y="1644195"/>
            <a:ext cx="791138" cy="29611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227234" y="5354905"/>
            <a:ext cx="791138" cy="29611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7619400" y="3586785"/>
            <a:ext cx="41598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weight(</a:t>
            </a:r>
            <a:r>
              <a:rPr lang="ko-KR" altLang="en-US" dirty="0" smtClean="0"/>
              <a:t>가중치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096446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결과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4535" y="1644194"/>
            <a:ext cx="7973584" cy="500177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922" y="3563977"/>
            <a:ext cx="895475" cy="1162212"/>
          </a:xfrm>
          <a:prstGeom prst="rect">
            <a:avLst/>
          </a:prstGeom>
        </p:spPr>
      </p:pic>
      <p:sp>
        <p:nvSpPr>
          <p:cNvPr id="5" name="오른쪽 화살표 4"/>
          <p:cNvSpPr/>
          <p:nvPr/>
        </p:nvSpPr>
        <p:spPr>
          <a:xfrm>
            <a:off x="1789241" y="4001523"/>
            <a:ext cx="319967" cy="287119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6613273" y="1660310"/>
            <a:ext cx="947254" cy="29611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74852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혼동 행렬 </a:t>
            </a:r>
            <a:r>
              <a:rPr lang="en-US" altLang="ko-KR" dirty="0"/>
              <a:t>(Confusion matrix)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857" y="1641537"/>
            <a:ext cx="6720391" cy="504029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52075" y="1982357"/>
            <a:ext cx="8873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>
                <a:solidFill>
                  <a:schemeClr val="bg1"/>
                </a:solidFill>
              </a:rPr>
              <a:t>0.97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982504" y="2611977"/>
            <a:ext cx="8873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>
                <a:solidFill>
                  <a:schemeClr val="bg1"/>
                </a:solidFill>
              </a:rPr>
              <a:t>0.91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604722" y="3255401"/>
            <a:ext cx="8873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>
                <a:solidFill>
                  <a:schemeClr val="bg1"/>
                </a:solidFill>
              </a:rPr>
              <a:t>0.93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57455" y="3898825"/>
            <a:ext cx="8873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>
                <a:solidFill>
                  <a:schemeClr val="bg1"/>
                </a:solidFill>
              </a:rPr>
              <a:t>1.00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911796" y="4542249"/>
            <a:ext cx="8873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>
                <a:solidFill>
                  <a:schemeClr val="bg1"/>
                </a:solidFill>
              </a:rPr>
              <a:t>0.90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575679" y="5134013"/>
            <a:ext cx="8873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>
                <a:solidFill>
                  <a:schemeClr val="bg1"/>
                </a:solidFill>
              </a:rPr>
              <a:t>0.99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148314" y="6187091"/>
            <a:ext cx="5225995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이미지 </a:t>
            </a:r>
            <a:r>
              <a:rPr lang="ko-KR" altLang="en-US" sz="1100" dirty="0" smtClean="0"/>
              <a:t>출처 </a:t>
            </a:r>
            <a:r>
              <a:rPr lang="en-US" altLang="ko-KR" sz="1100" dirty="0" smtClean="0"/>
              <a:t>:</a:t>
            </a:r>
          </a:p>
          <a:p>
            <a:r>
              <a:rPr lang="en-US" altLang="ko-KR" sz="1100" u="sng" dirty="0" smtClean="0"/>
              <a:t>https</a:t>
            </a:r>
            <a:r>
              <a:rPr lang="en-US" altLang="ko-KR" sz="1100" u="sng" dirty="0"/>
              <a:t>://blog.skby.net/%EC%9D%B8%EA%B3%B5%EC%A7%80%EB%8A%A5-%ED%8F%89%EA%B0%80-%EB%AA%A8%EB%8D%B8/</a:t>
            </a:r>
            <a:endParaRPr lang="ko-KR" altLang="en-US" sz="1100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5688" y="4481975"/>
            <a:ext cx="4771153" cy="1582101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680903" y="2474704"/>
            <a:ext cx="41598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더 정확한 모델 평가를 위해 정밀도</a:t>
            </a:r>
            <a:r>
              <a:rPr lang="en-US" altLang="ko-KR" dirty="0" smtClean="0"/>
              <a:t>,</a:t>
            </a:r>
          </a:p>
          <a:p>
            <a:r>
              <a:rPr lang="ko-KR" altLang="en-US" dirty="0" smtClean="0"/>
              <a:t>민감도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재현율</a:t>
            </a:r>
            <a:r>
              <a:rPr lang="en-US" altLang="ko-KR" dirty="0" smtClean="0"/>
              <a:t>)</a:t>
            </a:r>
            <a:r>
              <a:rPr lang="ko-KR" altLang="en-US" dirty="0" smtClean="0"/>
              <a:t>을 평가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7680903" y="3305214"/>
            <a:ext cx="41598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예시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오른손잡이</a:t>
            </a:r>
            <a:r>
              <a:rPr lang="en-US" altLang="ko-KR" dirty="0" smtClean="0"/>
              <a:t>, </a:t>
            </a:r>
            <a:r>
              <a:rPr lang="ko-KR" altLang="en-US" dirty="0" smtClean="0"/>
              <a:t>왼손잡이</a:t>
            </a:r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7264147" y="5324855"/>
            <a:ext cx="4709137" cy="72244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7680903" y="1982357"/>
            <a:ext cx="41598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흑백 데이터셋에서는 </a:t>
            </a:r>
            <a:r>
              <a:rPr lang="en-US" altLang="ko-KR" dirty="0" smtClean="0"/>
              <a:t>accuracy</a:t>
            </a:r>
            <a:r>
              <a:rPr lang="ko-KR" altLang="en-US" dirty="0" smtClean="0"/>
              <a:t>로 평가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287480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Precision(</a:t>
            </a:r>
            <a:r>
              <a:rPr lang="ko-KR" altLang="en-US" dirty="0" smtClean="0"/>
              <a:t>정밀도</a:t>
            </a:r>
            <a:r>
              <a:rPr lang="en-US" altLang="ko-KR" dirty="0" smtClean="0"/>
              <a:t>) Curve 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6000" y="1743375"/>
            <a:ext cx="7200000" cy="4800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1905" y="5262998"/>
            <a:ext cx="3648584" cy="600159"/>
          </a:xfrm>
          <a:prstGeom prst="rect">
            <a:avLst/>
          </a:prstGeom>
        </p:spPr>
      </p:pic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4811525"/>
              </p:ext>
            </p:extLst>
          </p:nvPr>
        </p:nvGraphicFramePr>
        <p:xfrm>
          <a:off x="816094" y="2423271"/>
          <a:ext cx="1679906" cy="11510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9953">
                  <a:extLst>
                    <a:ext uri="{9D8B030D-6E8A-4147-A177-3AD203B41FA5}">
                      <a16:colId xmlns:a16="http://schemas.microsoft.com/office/drawing/2014/main" val="291510115"/>
                    </a:ext>
                  </a:extLst>
                </a:gridCol>
                <a:gridCol w="839953">
                  <a:extLst>
                    <a:ext uri="{9D8B030D-6E8A-4147-A177-3AD203B41FA5}">
                      <a16:colId xmlns:a16="http://schemas.microsoft.com/office/drawing/2014/main" val="1481634115"/>
                    </a:ext>
                  </a:extLst>
                </a:gridCol>
              </a:tblGrid>
              <a:tr h="5755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90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30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8236107"/>
                  </a:ext>
                </a:extLst>
              </a:tr>
              <a:tr h="5755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70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80183421"/>
                  </a:ext>
                </a:extLst>
              </a:tr>
            </a:tbl>
          </a:graphicData>
        </a:graphic>
      </p:graphicFrame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6522351"/>
              </p:ext>
            </p:extLst>
          </p:nvPr>
        </p:nvGraphicFramePr>
        <p:xfrm>
          <a:off x="816094" y="1978046"/>
          <a:ext cx="167990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9953">
                  <a:extLst>
                    <a:ext uri="{9D8B030D-6E8A-4147-A177-3AD203B41FA5}">
                      <a16:colId xmlns:a16="http://schemas.microsoft.com/office/drawing/2014/main" val="1964218238"/>
                    </a:ext>
                  </a:extLst>
                </a:gridCol>
                <a:gridCol w="839953">
                  <a:extLst>
                    <a:ext uri="{9D8B030D-6E8A-4147-A177-3AD203B41FA5}">
                      <a16:colId xmlns:a16="http://schemas.microsoft.com/office/drawing/2014/main" val="18424792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P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3775192"/>
                  </a:ext>
                </a:extLst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8987842"/>
              </p:ext>
            </p:extLst>
          </p:nvPr>
        </p:nvGraphicFramePr>
        <p:xfrm>
          <a:off x="246076" y="2423271"/>
          <a:ext cx="468851" cy="11510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851">
                  <a:extLst>
                    <a:ext uri="{9D8B030D-6E8A-4147-A177-3AD203B41FA5}">
                      <a16:colId xmlns:a16="http://schemas.microsoft.com/office/drawing/2014/main" val="4107138058"/>
                    </a:ext>
                  </a:extLst>
                </a:gridCol>
              </a:tblGrid>
              <a:tr h="5755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P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55873573"/>
                  </a:ext>
                </a:extLst>
              </a:tr>
              <a:tr h="5755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/>
                        <a:t>N</a:t>
                      </a:r>
                      <a:endParaRPr lang="ko-KR" alt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78766642"/>
                  </a:ext>
                </a:extLst>
              </a:tr>
            </a:tbl>
          </a:graphicData>
        </a:graphic>
      </p:graphicFrame>
      <p:sp>
        <p:nvSpPr>
          <p:cNvPr id="15" name="직사각형 14"/>
          <p:cNvSpPr/>
          <p:nvPr/>
        </p:nvSpPr>
        <p:spPr>
          <a:xfrm>
            <a:off x="714927" y="1895774"/>
            <a:ext cx="1022092" cy="179602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416098" y="4101542"/>
            <a:ext cx="2079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90 / 100</a:t>
            </a:r>
            <a:r>
              <a:rPr lang="en-US" altLang="ko-KR" dirty="0"/>
              <a:t> </a:t>
            </a:r>
            <a:r>
              <a:rPr lang="en-US" altLang="ko-KR" dirty="0" smtClean="0"/>
              <a:t>= </a:t>
            </a:r>
            <a:r>
              <a:rPr lang="en-US" altLang="ko-KR" b="1" dirty="0" smtClean="0">
                <a:solidFill>
                  <a:srgbClr val="FF0000"/>
                </a:solidFill>
              </a:rPr>
              <a:t>0.9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69339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81739" y="318631"/>
            <a:ext cx="11436457" cy="1325563"/>
          </a:xfrm>
        </p:spPr>
        <p:txBody>
          <a:bodyPr/>
          <a:lstStyle/>
          <a:p>
            <a:r>
              <a:rPr lang="en-US" altLang="ko-KR" dirty="0"/>
              <a:t>Recall(</a:t>
            </a:r>
            <a:r>
              <a:rPr lang="ko-KR" altLang="en-US" dirty="0" err="1"/>
              <a:t>재현율</a:t>
            </a:r>
            <a:r>
              <a:rPr lang="en-US" altLang="ko-KR" dirty="0" smtClean="0"/>
              <a:t>) Curve 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6000" y="1743375"/>
            <a:ext cx="7200000" cy="48000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4712" y="5432166"/>
            <a:ext cx="3562847" cy="600159"/>
          </a:xfrm>
          <a:prstGeom prst="rect">
            <a:avLst/>
          </a:prstGeom>
        </p:spPr>
      </p:pic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9299800"/>
              </p:ext>
            </p:extLst>
          </p:nvPr>
        </p:nvGraphicFramePr>
        <p:xfrm>
          <a:off x="816094" y="2423271"/>
          <a:ext cx="1679906" cy="11510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9953">
                  <a:extLst>
                    <a:ext uri="{9D8B030D-6E8A-4147-A177-3AD203B41FA5}">
                      <a16:colId xmlns:a16="http://schemas.microsoft.com/office/drawing/2014/main" val="291510115"/>
                    </a:ext>
                  </a:extLst>
                </a:gridCol>
                <a:gridCol w="839953">
                  <a:extLst>
                    <a:ext uri="{9D8B030D-6E8A-4147-A177-3AD203B41FA5}">
                      <a16:colId xmlns:a16="http://schemas.microsoft.com/office/drawing/2014/main" val="1481634115"/>
                    </a:ext>
                  </a:extLst>
                </a:gridCol>
              </a:tblGrid>
              <a:tr h="5755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90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30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8236107"/>
                  </a:ext>
                </a:extLst>
              </a:tr>
              <a:tr h="5755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70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80183421"/>
                  </a:ext>
                </a:extLst>
              </a:tr>
            </a:tbl>
          </a:graphicData>
        </a:graphic>
      </p:graphicFrame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4761412"/>
              </p:ext>
            </p:extLst>
          </p:nvPr>
        </p:nvGraphicFramePr>
        <p:xfrm>
          <a:off x="816094" y="1978046"/>
          <a:ext cx="167990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9953">
                  <a:extLst>
                    <a:ext uri="{9D8B030D-6E8A-4147-A177-3AD203B41FA5}">
                      <a16:colId xmlns:a16="http://schemas.microsoft.com/office/drawing/2014/main" val="1964218238"/>
                    </a:ext>
                  </a:extLst>
                </a:gridCol>
                <a:gridCol w="839953">
                  <a:extLst>
                    <a:ext uri="{9D8B030D-6E8A-4147-A177-3AD203B41FA5}">
                      <a16:colId xmlns:a16="http://schemas.microsoft.com/office/drawing/2014/main" val="18424792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P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3775192"/>
                  </a:ext>
                </a:extLst>
              </a:tr>
            </a:tbl>
          </a:graphicData>
        </a:graphic>
      </p:graphicFrame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8759786"/>
              </p:ext>
            </p:extLst>
          </p:nvPr>
        </p:nvGraphicFramePr>
        <p:xfrm>
          <a:off x="246076" y="2423271"/>
          <a:ext cx="468851" cy="11510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851">
                  <a:extLst>
                    <a:ext uri="{9D8B030D-6E8A-4147-A177-3AD203B41FA5}">
                      <a16:colId xmlns:a16="http://schemas.microsoft.com/office/drawing/2014/main" val="4107138058"/>
                    </a:ext>
                  </a:extLst>
                </a:gridCol>
              </a:tblGrid>
              <a:tr h="5755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P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55873573"/>
                  </a:ext>
                </a:extLst>
              </a:tr>
              <a:tr h="5755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/>
                        <a:t>N</a:t>
                      </a:r>
                      <a:endParaRPr lang="ko-KR" alt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78766642"/>
                  </a:ext>
                </a:extLst>
              </a:tr>
            </a:tbl>
          </a:graphicData>
        </a:graphic>
      </p:graphicFrame>
      <p:sp>
        <p:nvSpPr>
          <p:cNvPr id="17" name="직사각형 16"/>
          <p:cNvSpPr/>
          <p:nvPr/>
        </p:nvSpPr>
        <p:spPr>
          <a:xfrm>
            <a:off x="159390" y="2348886"/>
            <a:ext cx="2416029" cy="70470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416098" y="4101542"/>
            <a:ext cx="2079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90 / 120</a:t>
            </a:r>
            <a:r>
              <a:rPr lang="en-US" altLang="ko-KR" dirty="0" smtClean="0"/>
              <a:t> = </a:t>
            </a:r>
            <a:r>
              <a:rPr lang="en-US" altLang="ko-KR" b="1" dirty="0" smtClean="0">
                <a:solidFill>
                  <a:srgbClr val="FF0000"/>
                </a:solidFill>
              </a:rPr>
              <a:t>0.75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21976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81740" y="318631"/>
            <a:ext cx="11137012" cy="1325563"/>
          </a:xfrm>
        </p:spPr>
        <p:txBody>
          <a:bodyPr/>
          <a:lstStyle/>
          <a:p>
            <a:r>
              <a:rPr lang="en-US" altLang="ko-KR" dirty="0"/>
              <a:t>Precision(</a:t>
            </a:r>
            <a:r>
              <a:rPr lang="ko-KR" altLang="en-US" dirty="0"/>
              <a:t>정밀도</a:t>
            </a:r>
            <a:r>
              <a:rPr lang="en-US" altLang="ko-KR" dirty="0" smtClean="0"/>
              <a:t>)</a:t>
            </a:r>
            <a:r>
              <a:rPr lang="ko-KR" altLang="en-US" dirty="0" smtClean="0"/>
              <a:t>와 </a:t>
            </a:r>
            <a:r>
              <a:rPr lang="en-US" altLang="ko-KR" dirty="0"/>
              <a:t>Recall(</a:t>
            </a:r>
            <a:r>
              <a:rPr lang="ko-KR" altLang="en-US" dirty="0" err="1"/>
              <a:t>재현율</a:t>
            </a:r>
            <a:r>
              <a:rPr lang="en-US" altLang="ko-KR" dirty="0" smtClean="0"/>
              <a:t>)</a:t>
            </a:r>
            <a:r>
              <a:rPr lang="ko-KR" altLang="en-US" dirty="0" smtClean="0"/>
              <a:t>의 관계 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98809" y="1644194"/>
            <a:ext cx="96805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200</a:t>
            </a:r>
            <a:r>
              <a:rPr lang="ko-KR" altLang="en-US" sz="2000" dirty="0" smtClean="0"/>
              <a:t>명의 사람</a:t>
            </a:r>
            <a:r>
              <a:rPr lang="en-US" altLang="ko-KR" sz="2000" dirty="0" smtClean="0"/>
              <a:t>, 100</a:t>
            </a:r>
            <a:r>
              <a:rPr lang="ko-KR" altLang="en-US" sz="2000" dirty="0" smtClean="0"/>
              <a:t>명은 정상</a:t>
            </a:r>
            <a:r>
              <a:rPr lang="en-US" altLang="ko-KR" sz="2000" dirty="0" smtClean="0"/>
              <a:t>, 100</a:t>
            </a:r>
            <a:r>
              <a:rPr lang="ko-KR" altLang="en-US" sz="2000" dirty="0" smtClean="0"/>
              <a:t>명은 암환자</a:t>
            </a:r>
            <a:r>
              <a:rPr lang="en-US" altLang="ko-KR" sz="2000" dirty="0" smtClean="0"/>
              <a:t> </a:t>
            </a:r>
            <a:endParaRPr lang="ko-KR" altLang="en-US" sz="2000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27718"/>
              </p:ext>
            </p:extLst>
          </p:nvPr>
        </p:nvGraphicFramePr>
        <p:xfrm>
          <a:off x="1663505" y="4132825"/>
          <a:ext cx="1679906" cy="11510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9953">
                  <a:extLst>
                    <a:ext uri="{9D8B030D-6E8A-4147-A177-3AD203B41FA5}">
                      <a16:colId xmlns:a16="http://schemas.microsoft.com/office/drawing/2014/main" val="291510115"/>
                    </a:ext>
                  </a:extLst>
                </a:gridCol>
                <a:gridCol w="839953">
                  <a:extLst>
                    <a:ext uri="{9D8B030D-6E8A-4147-A177-3AD203B41FA5}">
                      <a16:colId xmlns:a16="http://schemas.microsoft.com/office/drawing/2014/main" val="1481634115"/>
                    </a:ext>
                  </a:extLst>
                </a:gridCol>
              </a:tblGrid>
              <a:tr h="5755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100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0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8236107"/>
                  </a:ext>
                </a:extLst>
              </a:tr>
              <a:tr h="5755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100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0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80183421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1182130"/>
              </p:ext>
            </p:extLst>
          </p:nvPr>
        </p:nvGraphicFramePr>
        <p:xfrm>
          <a:off x="1663505" y="3687600"/>
          <a:ext cx="167990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9953">
                  <a:extLst>
                    <a:ext uri="{9D8B030D-6E8A-4147-A177-3AD203B41FA5}">
                      <a16:colId xmlns:a16="http://schemas.microsoft.com/office/drawing/2014/main" val="1964218238"/>
                    </a:ext>
                  </a:extLst>
                </a:gridCol>
                <a:gridCol w="839953">
                  <a:extLst>
                    <a:ext uri="{9D8B030D-6E8A-4147-A177-3AD203B41FA5}">
                      <a16:colId xmlns:a16="http://schemas.microsoft.com/office/drawing/2014/main" val="18424792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P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3775192"/>
                  </a:ext>
                </a:extLst>
              </a:tr>
            </a:tbl>
          </a:graphicData>
        </a:graphic>
      </p:graphicFrame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8266965"/>
              </p:ext>
            </p:extLst>
          </p:nvPr>
        </p:nvGraphicFramePr>
        <p:xfrm>
          <a:off x="1093487" y="4132825"/>
          <a:ext cx="468851" cy="11510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851">
                  <a:extLst>
                    <a:ext uri="{9D8B030D-6E8A-4147-A177-3AD203B41FA5}">
                      <a16:colId xmlns:a16="http://schemas.microsoft.com/office/drawing/2014/main" val="4107138058"/>
                    </a:ext>
                  </a:extLst>
                </a:gridCol>
              </a:tblGrid>
              <a:tr h="5755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P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55873573"/>
                  </a:ext>
                </a:extLst>
              </a:tr>
              <a:tr h="5755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/>
                        <a:t>N</a:t>
                      </a:r>
                      <a:endParaRPr lang="ko-KR" alt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78766642"/>
                  </a:ext>
                </a:extLst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1562338" y="3605328"/>
            <a:ext cx="1022092" cy="179602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687066" y="2481799"/>
            <a:ext cx="32158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/>
              <a:t>암환자일 확률이 </a:t>
            </a:r>
            <a:r>
              <a:rPr lang="en-US" altLang="ko-KR" sz="2000" b="1" dirty="0" smtClean="0">
                <a:solidFill>
                  <a:srgbClr val="FF0000"/>
                </a:solidFill>
              </a:rPr>
              <a:t>10%</a:t>
            </a:r>
            <a:r>
              <a:rPr lang="ko-KR" altLang="en-US" sz="2000" b="1" dirty="0" smtClean="0">
                <a:solidFill>
                  <a:srgbClr val="FF0000"/>
                </a:solidFill>
              </a:rPr>
              <a:t>이상</a:t>
            </a:r>
            <a:r>
              <a:rPr lang="ko-KR" altLang="en-US" sz="2000" dirty="0" smtClean="0"/>
              <a:t>인 사람이 </a:t>
            </a:r>
            <a:r>
              <a:rPr lang="en-US" altLang="ko-KR" sz="2000" b="1" dirty="0" smtClean="0">
                <a:solidFill>
                  <a:srgbClr val="00B0F0"/>
                </a:solidFill>
              </a:rPr>
              <a:t>200</a:t>
            </a:r>
            <a:r>
              <a:rPr lang="ko-KR" altLang="en-US" sz="2000" b="1" dirty="0" smtClean="0">
                <a:solidFill>
                  <a:srgbClr val="00B0F0"/>
                </a:solidFill>
              </a:rPr>
              <a:t>명</a:t>
            </a:r>
            <a:endParaRPr lang="ko-KR" altLang="en-US" sz="2000" b="1" dirty="0">
              <a:solidFill>
                <a:srgbClr val="00B0F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988147" y="5699211"/>
            <a:ext cx="261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/>
              <a:t>Precision : </a:t>
            </a:r>
            <a:r>
              <a:rPr lang="en-US" altLang="ko-KR" sz="2000" b="1" dirty="0" smtClean="0">
                <a:solidFill>
                  <a:srgbClr val="00B050"/>
                </a:solidFill>
              </a:rPr>
              <a:t>50%</a:t>
            </a:r>
            <a:endParaRPr lang="ko-KR" altLang="en-US" sz="2000" b="1" dirty="0">
              <a:solidFill>
                <a:srgbClr val="00B050"/>
              </a:solidFill>
            </a:endParaRPr>
          </a:p>
        </p:txBody>
      </p:sp>
      <p:graphicFrame>
        <p:nvGraphicFramePr>
          <p:cNvPr id="27" name="표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2837868"/>
              </p:ext>
            </p:extLst>
          </p:nvPr>
        </p:nvGraphicFramePr>
        <p:xfrm>
          <a:off x="5622188" y="4132825"/>
          <a:ext cx="1679906" cy="11510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9953">
                  <a:extLst>
                    <a:ext uri="{9D8B030D-6E8A-4147-A177-3AD203B41FA5}">
                      <a16:colId xmlns:a16="http://schemas.microsoft.com/office/drawing/2014/main" val="291510115"/>
                    </a:ext>
                  </a:extLst>
                </a:gridCol>
                <a:gridCol w="839953">
                  <a:extLst>
                    <a:ext uri="{9D8B030D-6E8A-4147-A177-3AD203B41FA5}">
                      <a16:colId xmlns:a16="http://schemas.microsoft.com/office/drawing/2014/main" val="1481634115"/>
                    </a:ext>
                  </a:extLst>
                </a:gridCol>
              </a:tblGrid>
              <a:tr h="5755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75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25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8236107"/>
                  </a:ext>
                </a:extLst>
              </a:tr>
              <a:tr h="5755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25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75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80183421"/>
                  </a:ext>
                </a:extLst>
              </a:tr>
            </a:tbl>
          </a:graphicData>
        </a:graphic>
      </p:graphicFrame>
      <p:graphicFrame>
        <p:nvGraphicFramePr>
          <p:cNvPr id="28" name="표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2329863"/>
              </p:ext>
            </p:extLst>
          </p:nvPr>
        </p:nvGraphicFramePr>
        <p:xfrm>
          <a:off x="5622188" y="3687600"/>
          <a:ext cx="167990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9953">
                  <a:extLst>
                    <a:ext uri="{9D8B030D-6E8A-4147-A177-3AD203B41FA5}">
                      <a16:colId xmlns:a16="http://schemas.microsoft.com/office/drawing/2014/main" val="1964218238"/>
                    </a:ext>
                  </a:extLst>
                </a:gridCol>
                <a:gridCol w="839953">
                  <a:extLst>
                    <a:ext uri="{9D8B030D-6E8A-4147-A177-3AD203B41FA5}">
                      <a16:colId xmlns:a16="http://schemas.microsoft.com/office/drawing/2014/main" val="18424792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P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3775192"/>
                  </a:ext>
                </a:extLst>
              </a:tr>
            </a:tbl>
          </a:graphicData>
        </a:graphic>
      </p:graphicFrame>
      <p:graphicFrame>
        <p:nvGraphicFramePr>
          <p:cNvPr id="29" name="표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3319826"/>
              </p:ext>
            </p:extLst>
          </p:nvPr>
        </p:nvGraphicFramePr>
        <p:xfrm>
          <a:off x="5052170" y="4132825"/>
          <a:ext cx="468851" cy="11510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851">
                  <a:extLst>
                    <a:ext uri="{9D8B030D-6E8A-4147-A177-3AD203B41FA5}">
                      <a16:colId xmlns:a16="http://schemas.microsoft.com/office/drawing/2014/main" val="4107138058"/>
                    </a:ext>
                  </a:extLst>
                </a:gridCol>
              </a:tblGrid>
              <a:tr h="5755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P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55873573"/>
                  </a:ext>
                </a:extLst>
              </a:tr>
              <a:tr h="5755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/>
                        <a:t>N</a:t>
                      </a:r>
                      <a:endParaRPr lang="ko-KR" alt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78766642"/>
                  </a:ext>
                </a:extLst>
              </a:tr>
            </a:tbl>
          </a:graphicData>
        </a:graphic>
      </p:graphicFrame>
      <p:sp>
        <p:nvSpPr>
          <p:cNvPr id="30" name="직사각형 29"/>
          <p:cNvSpPr/>
          <p:nvPr/>
        </p:nvSpPr>
        <p:spPr>
          <a:xfrm>
            <a:off x="5521021" y="3605328"/>
            <a:ext cx="1022092" cy="179602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3" name="표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8170209"/>
              </p:ext>
            </p:extLst>
          </p:nvPr>
        </p:nvGraphicFramePr>
        <p:xfrm>
          <a:off x="9266677" y="4132825"/>
          <a:ext cx="1679906" cy="11510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9953">
                  <a:extLst>
                    <a:ext uri="{9D8B030D-6E8A-4147-A177-3AD203B41FA5}">
                      <a16:colId xmlns:a16="http://schemas.microsoft.com/office/drawing/2014/main" val="291510115"/>
                    </a:ext>
                  </a:extLst>
                </a:gridCol>
                <a:gridCol w="839953">
                  <a:extLst>
                    <a:ext uri="{9D8B030D-6E8A-4147-A177-3AD203B41FA5}">
                      <a16:colId xmlns:a16="http://schemas.microsoft.com/office/drawing/2014/main" val="1481634115"/>
                    </a:ext>
                  </a:extLst>
                </a:gridCol>
              </a:tblGrid>
              <a:tr h="5755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99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8236107"/>
                  </a:ext>
                </a:extLst>
              </a:tr>
              <a:tr h="5755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100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80183421"/>
                  </a:ext>
                </a:extLst>
              </a:tr>
            </a:tbl>
          </a:graphicData>
        </a:graphic>
      </p:graphicFrame>
      <p:graphicFrame>
        <p:nvGraphicFramePr>
          <p:cNvPr id="34" name="표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2329863"/>
              </p:ext>
            </p:extLst>
          </p:nvPr>
        </p:nvGraphicFramePr>
        <p:xfrm>
          <a:off x="9266677" y="3687600"/>
          <a:ext cx="167990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9953">
                  <a:extLst>
                    <a:ext uri="{9D8B030D-6E8A-4147-A177-3AD203B41FA5}">
                      <a16:colId xmlns:a16="http://schemas.microsoft.com/office/drawing/2014/main" val="1964218238"/>
                    </a:ext>
                  </a:extLst>
                </a:gridCol>
                <a:gridCol w="839953">
                  <a:extLst>
                    <a:ext uri="{9D8B030D-6E8A-4147-A177-3AD203B41FA5}">
                      <a16:colId xmlns:a16="http://schemas.microsoft.com/office/drawing/2014/main" val="18424792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P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3775192"/>
                  </a:ext>
                </a:extLst>
              </a:tr>
            </a:tbl>
          </a:graphicData>
        </a:graphic>
      </p:graphicFrame>
      <p:graphicFrame>
        <p:nvGraphicFramePr>
          <p:cNvPr id="35" name="표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3319826"/>
              </p:ext>
            </p:extLst>
          </p:nvPr>
        </p:nvGraphicFramePr>
        <p:xfrm>
          <a:off x="8696659" y="4132825"/>
          <a:ext cx="468851" cy="11510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851">
                  <a:extLst>
                    <a:ext uri="{9D8B030D-6E8A-4147-A177-3AD203B41FA5}">
                      <a16:colId xmlns:a16="http://schemas.microsoft.com/office/drawing/2014/main" val="4107138058"/>
                    </a:ext>
                  </a:extLst>
                </a:gridCol>
              </a:tblGrid>
              <a:tr h="5755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P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55873573"/>
                  </a:ext>
                </a:extLst>
              </a:tr>
              <a:tr h="5755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/>
                        <a:t>N</a:t>
                      </a:r>
                      <a:endParaRPr lang="ko-KR" alt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78766642"/>
                  </a:ext>
                </a:extLst>
              </a:tr>
            </a:tbl>
          </a:graphicData>
        </a:graphic>
      </p:graphicFrame>
      <p:sp>
        <p:nvSpPr>
          <p:cNvPr id="36" name="직사각형 35"/>
          <p:cNvSpPr/>
          <p:nvPr/>
        </p:nvSpPr>
        <p:spPr>
          <a:xfrm>
            <a:off x="9165510" y="3605328"/>
            <a:ext cx="1022092" cy="179602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/>
          <p:cNvSpPr txBox="1"/>
          <p:nvPr/>
        </p:nvSpPr>
        <p:spPr>
          <a:xfrm>
            <a:off x="4424136" y="2481799"/>
            <a:ext cx="32158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/>
              <a:t>암환자일 확률이 </a:t>
            </a:r>
            <a:r>
              <a:rPr lang="en-US" altLang="ko-KR" sz="2000" b="1" dirty="0">
                <a:solidFill>
                  <a:srgbClr val="FF0000"/>
                </a:solidFill>
              </a:rPr>
              <a:t>5</a:t>
            </a:r>
            <a:r>
              <a:rPr lang="en-US" altLang="ko-KR" sz="2000" b="1" dirty="0" smtClean="0">
                <a:solidFill>
                  <a:srgbClr val="FF0000"/>
                </a:solidFill>
              </a:rPr>
              <a:t>0%</a:t>
            </a:r>
            <a:r>
              <a:rPr lang="ko-KR" altLang="en-US" sz="2000" b="1" dirty="0" smtClean="0">
                <a:solidFill>
                  <a:srgbClr val="FF0000"/>
                </a:solidFill>
              </a:rPr>
              <a:t>이상</a:t>
            </a:r>
            <a:r>
              <a:rPr lang="ko-KR" altLang="en-US" sz="2000" dirty="0" smtClean="0"/>
              <a:t>인 사람이 </a:t>
            </a:r>
            <a:r>
              <a:rPr lang="en-US" altLang="ko-KR" sz="2000" b="1" dirty="0">
                <a:solidFill>
                  <a:srgbClr val="00B0F0"/>
                </a:solidFill>
              </a:rPr>
              <a:t>1</a:t>
            </a:r>
            <a:r>
              <a:rPr lang="en-US" altLang="ko-KR" sz="2000" b="1" dirty="0" smtClean="0">
                <a:solidFill>
                  <a:srgbClr val="00B0F0"/>
                </a:solidFill>
              </a:rPr>
              <a:t>00</a:t>
            </a:r>
            <a:r>
              <a:rPr lang="ko-KR" altLang="en-US" sz="2000" b="1" dirty="0" smtClean="0">
                <a:solidFill>
                  <a:srgbClr val="00B0F0"/>
                </a:solidFill>
              </a:rPr>
              <a:t>명</a:t>
            </a:r>
            <a:endParaRPr lang="ko-KR" altLang="en-US" sz="2000" b="1" dirty="0">
              <a:solidFill>
                <a:srgbClr val="00B0F0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8068625" y="2481799"/>
            <a:ext cx="32158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/>
              <a:t>암환자일 확률이 </a:t>
            </a:r>
            <a:r>
              <a:rPr lang="en-US" altLang="ko-KR" sz="2000" b="1" dirty="0" smtClean="0">
                <a:solidFill>
                  <a:srgbClr val="FF0000"/>
                </a:solidFill>
              </a:rPr>
              <a:t>100%</a:t>
            </a:r>
          </a:p>
          <a:p>
            <a:pPr algn="ctr"/>
            <a:r>
              <a:rPr lang="ko-KR" altLang="en-US" sz="2000" dirty="0" smtClean="0"/>
              <a:t>인 사람이 </a:t>
            </a:r>
            <a:r>
              <a:rPr lang="en-US" altLang="ko-KR" sz="2000" b="1" dirty="0">
                <a:solidFill>
                  <a:srgbClr val="00B0F0"/>
                </a:solidFill>
              </a:rPr>
              <a:t>1</a:t>
            </a:r>
            <a:r>
              <a:rPr lang="ko-KR" altLang="en-US" sz="2000" b="1" dirty="0" smtClean="0">
                <a:solidFill>
                  <a:srgbClr val="00B0F0"/>
                </a:solidFill>
              </a:rPr>
              <a:t>명</a:t>
            </a:r>
            <a:endParaRPr lang="ko-KR" altLang="en-US" sz="2000" b="1" dirty="0">
              <a:solidFill>
                <a:srgbClr val="00B0F0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4743397" y="5699211"/>
            <a:ext cx="261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/>
              <a:t>Precision : </a:t>
            </a:r>
            <a:r>
              <a:rPr lang="en-US" altLang="ko-KR" sz="2000" b="1" dirty="0" smtClean="0">
                <a:solidFill>
                  <a:srgbClr val="00B050"/>
                </a:solidFill>
              </a:rPr>
              <a:t>75%</a:t>
            </a:r>
            <a:endParaRPr lang="ko-KR" altLang="en-US" sz="2000" b="1" dirty="0">
              <a:solidFill>
                <a:srgbClr val="00B050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8369707" y="5699211"/>
            <a:ext cx="261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/>
              <a:t>Precision : </a:t>
            </a:r>
            <a:r>
              <a:rPr lang="en-US" altLang="ko-KR" sz="2000" b="1" dirty="0" smtClean="0">
                <a:solidFill>
                  <a:srgbClr val="00B050"/>
                </a:solidFill>
              </a:rPr>
              <a:t>100%</a:t>
            </a:r>
            <a:endParaRPr lang="ko-KR" altLang="en-US" sz="20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0489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81740" y="318631"/>
            <a:ext cx="10948260" cy="1325563"/>
          </a:xfrm>
        </p:spPr>
        <p:txBody>
          <a:bodyPr/>
          <a:lstStyle/>
          <a:p>
            <a:r>
              <a:rPr lang="en-US" altLang="ko-KR" dirty="0"/>
              <a:t>Precision(</a:t>
            </a:r>
            <a:r>
              <a:rPr lang="ko-KR" altLang="en-US" dirty="0"/>
              <a:t>정밀도</a:t>
            </a:r>
            <a:r>
              <a:rPr lang="en-US" altLang="ko-KR" dirty="0"/>
              <a:t>)</a:t>
            </a:r>
            <a:r>
              <a:rPr lang="ko-KR" altLang="en-US" dirty="0"/>
              <a:t>와 </a:t>
            </a:r>
            <a:r>
              <a:rPr lang="en-US" altLang="ko-KR" dirty="0"/>
              <a:t>Recall(</a:t>
            </a:r>
            <a:r>
              <a:rPr lang="ko-KR" altLang="en-US" dirty="0" err="1"/>
              <a:t>재현율</a:t>
            </a:r>
            <a:r>
              <a:rPr lang="en-US" altLang="ko-KR" dirty="0"/>
              <a:t>)</a:t>
            </a:r>
            <a:r>
              <a:rPr lang="ko-KR" altLang="en-US" dirty="0"/>
              <a:t>의 관계 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98809" y="1644194"/>
            <a:ext cx="96805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200</a:t>
            </a:r>
            <a:r>
              <a:rPr lang="ko-KR" altLang="en-US" sz="2000" dirty="0" smtClean="0"/>
              <a:t>명의 사람</a:t>
            </a:r>
            <a:r>
              <a:rPr lang="en-US" altLang="ko-KR" sz="2000" dirty="0" smtClean="0"/>
              <a:t>, 100</a:t>
            </a:r>
            <a:r>
              <a:rPr lang="ko-KR" altLang="en-US" sz="2000" dirty="0" smtClean="0"/>
              <a:t>명은 정상</a:t>
            </a:r>
            <a:r>
              <a:rPr lang="en-US" altLang="ko-KR" sz="2000" dirty="0" smtClean="0"/>
              <a:t>, 100</a:t>
            </a:r>
            <a:r>
              <a:rPr lang="ko-KR" altLang="en-US" sz="2000" dirty="0" smtClean="0"/>
              <a:t>명은 암환자</a:t>
            </a:r>
            <a:r>
              <a:rPr lang="en-US" altLang="ko-KR" sz="2000" dirty="0" smtClean="0"/>
              <a:t> </a:t>
            </a:r>
            <a:endParaRPr lang="ko-KR" altLang="en-US" sz="2000" dirty="0"/>
          </a:p>
        </p:txBody>
      </p:sp>
      <p:sp>
        <p:nvSpPr>
          <p:cNvPr id="21" name="TextBox 20"/>
          <p:cNvSpPr txBox="1"/>
          <p:nvPr/>
        </p:nvSpPr>
        <p:spPr>
          <a:xfrm>
            <a:off x="798809" y="1644194"/>
            <a:ext cx="96805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200</a:t>
            </a:r>
            <a:r>
              <a:rPr lang="ko-KR" altLang="en-US" sz="2000" dirty="0" smtClean="0"/>
              <a:t>명의 사람</a:t>
            </a:r>
            <a:r>
              <a:rPr lang="en-US" altLang="ko-KR" sz="2000" dirty="0" smtClean="0"/>
              <a:t>, 100</a:t>
            </a:r>
            <a:r>
              <a:rPr lang="ko-KR" altLang="en-US" sz="2000" dirty="0" smtClean="0"/>
              <a:t>명은 정상</a:t>
            </a:r>
            <a:r>
              <a:rPr lang="en-US" altLang="ko-KR" sz="2000" dirty="0" smtClean="0"/>
              <a:t>, 100</a:t>
            </a:r>
            <a:r>
              <a:rPr lang="ko-KR" altLang="en-US" sz="2000" dirty="0" smtClean="0"/>
              <a:t>명은 암환자</a:t>
            </a:r>
            <a:r>
              <a:rPr lang="en-US" altLang="ko-KR" sz="2000" dirty="0" smtClean="0"/>
              <a:t> </a:t>
            </a:r>
            <a:endParaRPr lang="ko-KR" altLang="en-US" sz="2000" dirty="0"/>
          </a:p>
        </p:txBody>
      </p:sp>
      <p:graphicFrame>
        <p:nvGraphicFramePr>
          <p:cNvPr id="22" name="표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234974"/>
              </p:ext>
            </p:extLst>
          </p:nvPr>
        </p:nvGraphicFramePr>
        <p:xfrm>
          <a:off x="1663505" y="4132825"/>
          <a:ext cx="1679906" cy="11510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9953">
                  <a:extLst>
                    <a:ext uri="{9D8B030D-6E8A-4147-A177-3AD203B41FA5}">
                      <a16:colId xmlns:a16="http://schemas.microsoft.com/office/drawing/2014/main" val="291510115"/>
                    </a:ext>
                  </a:extLst>
                </a:gridCol>
                <a:gridCol w="839953">
                  <a:extLst>
                    <a:ext uri="{9D8B030D-6E8A-4147-A177-3AD203B41FA5}">
                      <a16:colId xmlns:a16="http://schemas.microsoft.com/office/drawing/2014/main" val="1481634115"/>
                    </a:ext>
                  </a:extLst>
                </a:gridCol>
              </a:tblGrid>
              <a:tr h="5755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100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0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8236107"/>
                  </a:ext>
                </a:extLst>
              </a:tr>
              <a:tr h="5755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100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0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80183421"/>
                  </a:ext>
                </a:extLst>
              </a:tr>
            </a:tbl>
          </a:graphicData>
        </a:graphic>
      </p:graphicFrame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4906346"/>
              </p:ext>
            </p:extLst>
          </p:nvPr>
        </p:nvGraphicFramePr>
        <p:xfrm>
          <a:off x="1663505" y="3687600"/>
          <a:ext cx="167990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9953">
                  <a:extLst>
                    <a:ext uri="{9D8B030D-6E8A-4147-A177-3AD203B41FA5}">
                      <a16:colId xmlns:a16="http://schemas.microsoft.com/office/drawing/2014/main" val="1964218238"/>
                    </a:ext>
                  </a:extLst>
                </a:gridCol>
                <a:gridCol w="839953">
                  <a:extLst>
                    <a:ext uri="{9D8B030D-6E8A-4147-A177-3AD203B41FA5}">
                      <a16:colId xmlns:a16="http://schemas.microsoft.com/office/drawing/2014/main" val="18424792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P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3775192"/>
                  </a:ext>
                </a:extLst>
              </a:tr>
            </a:tbl>
          </a:graphicData>
        </a:graphic>
      </p:graphicFrame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6312985"/>
              </p:ext>
            </p:extLst>
          </p:nvPr>
        </p:nvGraphicFramePr>
        <p:xfrm>
          <a:off x="1093487" y="4132825"/>
          <a:ext cx="468851" cy="11510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851">
                  <a:extLst>
                    <a:ext uri="{9D8B030D-6E8A-4147-A177-3AD203B41FA5}">
                      <a16:colId xmlns:a16="http://schemas.microsoft.com/office/drawing/2014/main" val="4107138058"/>
                    </a:ext>
                  </a:extLst>
                </a:gridCol>
              </a:tblGrid>
              <a:tr h="5755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P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55873573"/>
                  </a:ext>
                </a:extLst>
              </a:tr>
              <a:tr h="5755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/>
                        <a:t>N</a:t>
                      </a:r>
                      <a:endParaRPr lang="ko-KR" alt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78766642"/>
                  </a:ext>
                </a:extLst>
              </a:tr>
            </a:tbl>
          </a:graphicData>
        </a:graphic>
      </p:graphicFrame>
      <p:sp>
        <p:nvSpPr>
          <p:cNvPr id="25" name="직사각형 24"/>
          <p:cNvSpPr/>
          <p:nvPr/>
        </p:nvSpPr>
        <p:spPr>
          <a:xfrm>
            <a:off x="988147" y="4027291"/>
            <a:ext cx="2457580" cy="80316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687066" y="2481799"/>
            <a:ext cx="32158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/>
              <a:t>암환자일 확률이 </a:t>
            </a:r>
            <a:r>
              <a:rPr lang="en-US" altLang="ko-KR" sz="2000" b="1" dirty="0" smtClean="0">
                <a:solidFill>
                  <a:srgbClr val="FF0000"/>
                </a:solidFill>
              </a:rPr>
              <a:t>10%</a:t>
            </a:r>
            <a:r>
              <a:rPr lang="ko-KR" altLang="en-US" sz="2000" b="1" dirty="0" smtClean="0">
                <a:solidFill>
                  <a:srgbClr val="FF0000"/>
                </a:solidFill>
              </a:rPr>
              <a:t>이상</a:t>
            </a:r>
            <a:r>
              <a:rPr lang="ko-KR" altLang="en-US" sz="2000" dirty="0" smtClean="0"/>
              <a:t>인 사람이 </a:t>
            </a:r>
            <a:r>
              <a:rPr lang="en-US" altLang="ko-KR" sz="2000" b="1" dirty="0" smtClean="0">
                <a:solidFill>
                  <a:srgbClr val="00B0F0"/>
                </a:solidFill>
              </a:rPr>
              <a:t>200</a:t>
            </a:r>
            <a:r>
              <a:rPr lang="ko-KR" altLang="en-US" sz="2000" b="1" dirty="0" smtClean="0">
                <a:solidFill>
                  <a:srgbClr val="00B0F0"/>
                </a:solidFill>
              </a:rPr>
              <a:t>명</a:t>
            </a:r>
            <a:endParaRPr lang="ko-KR" altLang="en-US" sz="2000" b="1" dirty="0">
              <a:solidFill>
                <a:srgbClr val="00B0F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988147" y="5699211"/>
            <a:ext cx="261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/>
              <a:t>R</a:t>
            </a:r>
            <a:r>
              <a:rPr lang="en-US" altLang="ko-KR" sz="2000" dirty="0" smtClean="0"/>
              <a:t>ecall : </a:t>
            </a:r>
            <a:r>
              <a:rPr lang="en-US" altLang="ko-KR" sz="2000" b="1" dirty="0" smtClean="0">
                <a:solidFill>
                  <a:srgbClr val="00B050"/>
                </a:solidFill>
              </a:rPr>
              <a:t>100%</a:t>
            </a:r>
            <a:endParaRPr lang="ko-KR" altLang="en-US" sz="2000" b="1" dirty="0">
              <a:solidFill>
                <a:srgbClr val="00B050"/>
              </a:solidFill>
            </a:endParaRPr>
          </a:p>
        </p:txBody>
      </p:sp>
      <p:graphicFrame>
        <p:nvGraphicFramePr>
          <p:cNvPr id="28" name="표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1021270"/>
              </p:ext>
            </p:extLst>
          </p:nvPr>
        </p:nvGraphicFramePr>
        <p:xfrm>
          <a:off x="5622188" y="4132825"/>
          <a:ext cx="1679906" cy="11510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9953">
                  <a:extLst>
                    <a:ext uri="{9D8B030D-6E8A-4147-A177-3AD203B41FA5}">
                      <a16:colId xmlns:a16="http://schemas.microsoft.com/office/drawing/2014/main" val="291510115"/>
                    </a:ext>
                  </a:extLst>
                </a:gridCol>
                <a:gridCol w="839953">
                  <a:extLst>
                    <a:ext uri="{9D8B030D-6E8A-4147-A177-3AD203B41FA5}">
                      <a16:colId xmlns:a16="http://schemas.microsoft.com/office/drawing/2014/main" val="1481634115"/>
                    </a:ext>
                  </a:extLst>
                </a:gridCol>
              </a:tblGrid>
              <a:tr h="5755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75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25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8236107"/>
                  </a:ext>
                </a:extLst>
              </a:tr>
              <a:tr h="5755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25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75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80183421"/>
                  </a:ext>
                </a:extLst>
              </a:tr>
            </a:tbl>
          </a:graphicData>
        </a:graphic>
      </p:graphicFrame>
      <p:graphicFrame>
        <p:nvGraphicFramePr>
          <p:cNvPr id="29" name="표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4241468"/>
              </p:ext>
            </p:extLst>
          </p:nvPr>
        </p:nvGraphicFramePr>
        <p:xfrm>
          <a:off x="5622188" y="3687600"/>
          <a:ext cx="167990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9953">
                  <a:extLst>
                    <a:ext uri="{9D8B030D-6E8A-4147-A177-3AD203B41FA5}">
                      <a16:colId xmlns:a16="http://schemas.microsoft.com/office/drawing/2014/main" val="1964218238"/>
                    </a:ext>
                  </a:extLst>
                </a:gridCol>
                <a:gridCol w="839953">
                  <a:extLst>
                    <a:ext uri="{9D8B030D-6E8A-4147-A177-3AD203B41FA5}">
                      <a16:colId xmlns:a16="http://schemas.microsoft.com/office/drawing/2014/main" val="18424792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P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3775192"/>
                  </a:ext>
                </a:extLst>
              </a:tr>
            </a:tbl>
          </a:graphicData>
        </a:graphic>
      </p:graphicFrame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9500110"/>
              </p:ext>
            </p:extLst>
          </p:nvPr>
        </p:nvGraphicFramePr>
        <p:xfrm>
          <a:off x="5052170" y="4132825"/>
          <a:ext cx="468851" cy="11510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851">
                  <a:extLst>
                    <a:ext uri="{9D8B030D-6E8A-4147-A177-3AD203B41FA5}">
                      <a16:colId xmlns:a16="http://schemas.microsoft.com/office/drawing/2014/main" val="4107138058"/>
                    </a:ext>
                  </a:extLst>
                </a:gridCol>
              </a:tblGrid>
              <a:tr h="5755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P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55873573"/>
                  </a:ext>
                </a:extLst>
              </a:tr>
              <a:tr h="5755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/>
                        <a:t>N</a:t>
                      </a:r>
                      <a:endParaRPr lang="ko-KR" alt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78766642"/>
                  </a:ext>
                </a:extLst>
              </a:tr>
            </a:tbl>
          </a:graphicData>
        </a:graphic>
      </p:graphicFrame>
      <p:graphicFrame>
        <p:nvGraphicFramePr>
          <p:cNvPr id="32" name="표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2249889"/>
              </p:ext>
            </p:extLst>
          </p:nvPr>
        </p:nvGraphicFramePr>
        <p:xfrm>
          <a:off x="9266677" y="4132825"/>
          <a:ext cx="1679906" cy="11510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9953">
                  <a:extLst>
                    <a:ext uri="{9D8B030D-6E8A-4147-A177-3AD203B41FA5}">
                      <a16:colId xmlns:a16="http://schemas.microsoft.com/office/drawing/2014/main" val="291510115"/>
                    </a:ext>
                  </a:extLst>
                </a:gridCol>
                <a:gridCol w="839953">
                  <a:extLst>
                    <a:ext uri="{9D8B030D-6E8A-4147-A177-3AD203B41FA5}">
                      <a16:colId xmlns:a16="http://schemas.microsoft.com/office/drawing/2014/main" val="1481634115"/>
                    </a:ext>
                  </a:extLst>
                </a:gridCol>
              </a:tblGrid>
              <a:tr h="5755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99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8236107"/>
                  </a:ext>
                </a:extLst>
              </a:tr>
              <a:tr h="5755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100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80183421"/>
                  </a:ext>
                </a:extLst>
              </a:tr>
            </a:tbl>
          </a:graphicData>
        </a:graphic>
      </p:graphicFrame>
      <p:graphicFrame>
        <p:nvGraphicFramePr>
          <p:cNvPr id="33" name="표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1987195"/>
              </p:ext>
            </p:extLst>
          </p:nvPr>
        </p:nvGraphicFramePr>
        <p:xfrm>
          <a:off x="9266677" y="3687600"/>
          <a:ext cx="167990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9953">
                  <a:extLst>
                    <a:ext uri="{9D8B030D-6E8A-4147-A177-3AD203B41FA5}">
                      <a16:colId xmlns:a16="http://schemas.microsoft.com/office/drawing/2014/main" val="1964218238"/>
                    </a:ext>
                  </a:extLst>
                </a:gridCol>
                <a:gridCol w="839953">
                  <a:extLst>
                    <a:ext uri="{9D8B030D-6E8A-4147-A177-3AD203B41FA5}">
                      <a16:colId xmlns:a16="http://schemas.microsoft.com/office/drawing/2014/main" val="18424792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P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3775192"/>
                  </a:ext>
                </a:extLst>
              </a:tr>
            </a:tbl>
          </a:graphicData>
        </a:graphic>
      </p:graphicFrame>
      <p:graphicFrame>
        <p:nvGraphicFramePr>
          <p:cNvPr id="34" name="표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6586921"/>
              </p:ext>
            </p:extLst>
          </p:nvPr>
        </p:nvGraphicFramePr>
        <p:xfrm>
          <a:off x="8696659" y="4132825"/>
          <a:ext cx="468851" cy="11510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851">
                  <a:extLst>
                    <a:ext uri="{9D8B030D-6E8A-4147-A177-3AD203B41FA5}">
                      <a16:colId xmlns:a16="http://schemas.microsoft.com/office/drawing/2014/main" val="4107138058"/>
                    </a:ext>
                  </a:extLst>
                </a:gridCol>
              </a:tblGrid>
              <a:tr h="5755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P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55873573"/>
                  </a:ext>
                </a:extLst>
              </a:tr>
              <a:tr h="5755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/>
                        <a:t>N</a:t>
                      </a:r>
                      <a:endParaRPr lang="ko-KR" alt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78766642"/>
                  </a:ext>
                </a:extLst>
              </a:tr>
            </a:tbl>
          </a:graphicData>
        </a:graphic>
      </p:graphicFrame>
      <p:sp>
        <p:nvSpPr>
          <p:cNvPr id="36" name="TextBox 35"/>
          <p:cNvSpPr txBox="1"/>
          <p:nvPr/>
        </p:nvSpPr>
        <p:spPr>
          <a:xfrm>
            <a:off x="4424136" y="2481799"/>
            <a:ext cx="32158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/>
              <a:t>암환자일 확률이 </a:t>
            </a:r>
            <a:r>
              <a:rPr lang="en-US" altLang="ko-KR" sz="2000" b="1" dirty="0">
                <a:solidFill>
                  <a:srgbClr val="FF0000"/>
                </a:solidFill>
              </a:rPr>
              <a:t>5</a:t>
            </a:r>
            <a:r>
              <a:rPr lang="en-US" altLang="ko-KR" sz="2000" b="1" dirty="0" smtClean="0">
                <a:solidFill>
                  <a:srgbClr val="FF0000"/>
                </a:solidFill>
              </a:rPr>
              <a:t>0%</a:t>
            </a:r>
            <a:r>
              <a:rPr lang="ko-KR" altLang="en-US" sz="2000" b="1" dirty="0" smtClean="0">
                <a:solidFill>
                  <a:srgbClr val="FF0000"/>
                </a:solidFill>
              </a:rPr>
              <a:t>이상</a:t>
            </a:r>
            <a:r>
              <a:rPr lang="ko-KR" altLang="en-US" sz="2000" dirty="0" smtClean="0"/>
              <a:t>인 사람이 </a:t>
            </a:r>
            <a:r>
              <a:rPr lang="en-US" altLang="ko-KR" sz="2000" b="1" dirty="0">
                <a:solidFill>
                  <a:srgbClr val="00B0F0"/>
                </a:solidFill>
              </a:rPr>
              <a:t>1</a:t>
            </a:r>
            <a:r>
              <a:rPr lang="en-US" altLang="ko-KR" sz="2000" b="1" dirty="0" smtClean="0">
                <a:solidFill>
                  <a:srgbClr val="00B0F0"/>
                </a:solidFill>
              </a:rPr>
              <a:t>00</a:t>
            </a:r>
            <a:r>
              <a:rPr lang="ko-KR" altLang="en-US" sz="2000" b="1" dirty="0" smtClean="0">
                <a:solidFill>
                  <a:srgbClr val="00B0F0"/>
                </a:solidFill>
              </a:rPr>
              <a:t>명</a:t>
            </a:r>
            <a:endParaRPr lang="ko-KR" altLang="en-US" sz="2000" b="1" dirty="0">
              <a:solidFill>
                <a:srgbClr val="00B0F0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8068625" y="2481799"/>
            <a:ext cx="32158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/>
              <a:t>암환자일 확률이 </a:t>
            </a:r>
            <a:r>
              <a:rPr lang="en-US" altLang="ko-KR" sz="2000" b="1" dirty="0" smtClean="0">
                <a:solidFill>
                  <a:srgbClr val="FF0000"/>
                </a:solidFill>
              </a:rPr>
              <a:t>100%</a:t>
            </a:r>
          </a:p>
          <a:p>
            <a:pPr algn="ctr"/>
            <a:r>
              <a:rPr lang="ko-KR" altLang="en-US" sz="2000" dirty="0" smtClean="0"/>
              <a:t>인 사람이 </a:t>
            </a:r>
            <a:r>
              <a:rPr lang="en-US" altLang="ko-KR" sz="2000" b="1" dirty="0">
                <a:solidFill>
                  <a:srgbClr val="00B0F0"/>
                </a:solidFill>
              </a:rPr>
              <a:t>1</a:t>
            </a:r>
            <a:r>
              <a:rPr lang="ko-KR" altLang="en-US" sz="2000" b="1" dirty="0" smtClean="0">
                <a:solidFill>
                  <a:srgbClr val="00B0F0"/>
                </a:solidFill>
              </a:rPr>
              <a:t>명</a:t>
            </a:r>
            <a:endParaRPr lang="ko-KR" altLang="en-US" sz="2000" b="1" dirty="0">
              <a:solidFill>
                <a:srgbClr val="00B0F0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4743397" y="5699211"/>
            <a:ext cx="261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/>
              <a:t>Recall</a:t>
            </a:r>
            <a:r>
              <a:rPr lang="en-US" altLang="ko-KR" sz="2000" dirty="0" smtClean="0"/>
              <a:t> : </a:t>
            </a:r>
            <a:r>
              <a:rPr lang="en-US" altLang="ko-KR" sz="2000" b="1" dirty="0" smtClean="0">
                <a:solidFill>
                  <a:srgbClr val="00B050"/>
                </a:solidFill>
              </a:rPr>
              <a:t>75%</a:t>
            </a:r>
            <a:endParaRPr lang="ko-KR" altLang="en-US" sz="2000" b="1" dirty="0">
              <a:solidFill>
                <a:srgbClr val="00B050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8369707" y="5699211"/>
            <a:ext cx="261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/>
              <a:t>Recall</a:t>
            </a:r>
            <a:r>
              <a:rPr lang="en-US" altLang="ko-KR" sz="2000" dirty="0" smtClean="0"/>
              <a:t> : </a:t>
            </a:r>
            <a:r>
              <a:rPr lang="en-US" altLang="ko-KR" sz="2000" b="1" dirty="0" smtClean="0">
                <a:solidFill>
                  <a:srgbClr val="00B050"/>
                </a:solidFill>
              </a:rPr>
              <a:t>1%</a:t>
            </a:r>
            <a:endParaRPr lang="ko-KR" altLang="en-US" sz="2000" b="1" dirty="0">
              <a:solidFill>
                <a:srgbClr val="00B050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4948555" y="4027291"/>
            <a:ext cx="2457580" cy="80316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/>
          <p:cNvSpPr/>
          <p:nvPr/>
        </p:nvSpPr>
        <p:spPr>
          <a:xfrm>
            <a:off x="8592731" y="4027291"/>
            <a:ext cx="2457580" cy="80316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1820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older 3"/>
          <p:cNvSpPr txBox="1">
            <a:spLocks noGrp="1"/>
          </p:cNvSpPr>
          <p:nvPr>
            <p:ph type="body" idx="4294967295"/>
          </p:nvPr>
        </p:nvSpPr>
        <p:spPr>
          <a:xfrm>
            <a:off x="600075" y="1884292"/>
            <a:ext cx="1200150" cy="369888"/>
          </a:xfrm>
          <a:prstGeom prst="rect">
            <a:avLst/>
          </a:prstGeom>
        </p:spPr>
        <p:txBody>
          <a:bodyPr vert="horz" wrap="square" lIns="0" tIns="0" rIns="0" bIns="0" numCol="1" anchor="t">
            <a:spAutoFit/>
          </a:bodyPr>
          <a:lstStyle>
            <a:lvl1pPr marL="0" indent="0">
              <a:buFontTx/>
              <a:buNone/>
              <a:defRPr lang="en-GB" altLang="en-US" sz="2400" b="1" i="0">
                <a:solidFill>
                  <a:srgbClr val="2D75B6"/>
                </a:solidFill>
                <a:latin typeface="맑은 고딕" charset="0"/>
                <a:cs typeface="맑은 고딕" charset="0"/>
              </a:defRPr>
            </a:lvl1pPr>
          </a:lstStyle>
          <a:p>
            <a:pPr marL="0" indent="0" rtl="0"/>
            <a:r>
              <a:rPr dirty="0" err="1"/>
              <a:t>윤선준</a:t>
            </a:r>
            <a:endParaRPr lang="ko-KR" altLang="en-US" dirty="0"/>
          </a:p>
        </p:txBody>
      </p:sp>
      <p:sp>
        <p:nvSpPr>
          <p:cNvPr id="5" name="Holder 9"/>
          <p:cNvSpPr txBox="1">
            <a:spLocks noGrp="1"/>
          </p:cNvSpPr>
          <p:nvPr/>
        </p:nvSpPr>
        <p:spPr>
          <a:xfrm>
            <a:off x="4790801" y="1811744"/>
            <a:ext cx="1198880" cy="369570"/>
          </a:xfrm>
          <a:prstGeom prst="rect">
            <a:avLst/>
          </a:prstGeom>
        </p:spPr>
        <p:txBody>
          <a:bodyPr vert="horz" wrap="square" lIns="0" tIns="0" rIns="0" bIns="0" numCol="1" anchor="t">
            <a:spAutoFit/>
          </a:bodyPr>
          <a:lstStyle>
            <a:lvl1pPr marL="0" indent="0">
              <a:buFontTx/>
              <a:buNone/>
              <a:defRPr lang="en-GB" altLang="en-US" sz="2400" b="1" i="0">
                <a:solidFill>
                  <a:srgbClr val="2D75B6"/>
                </a:solidFill>
                <a:latin typeface="맑은 고딕" charset="0"/>
                <a:cs typeface="맑은 고딕" charset="0"/>
              </a:defRPr>
            </a:lvl1pPr>
          </a:lstStyle>
          <a:p>
            <a:pPr marL="0" indent="0" rtl="0">
              <a:buFontTx/>
              <a:buNone/>
            </a:pPr>
            <a:r>
              <a:rPr sz="2400" b="1" i="0" dirty="0">
                <a:latin typeface="맑은 고딕" charset="0"/>
                <a:ea typeface="맑은 고딕" charset="0"/>
                <a:cs typeface="맑은 고딕" charset="0"/>
              </a:rPr>
              <a:t>김성일</a:t>
            </a:r>
            <a:endParaRPr lang="ko-KR" altLang="en-US" sz="2400" b="1" i="0" dirty="0">
              <a:latin typeface="맑은 고딕" charset="0"/>
              <a:ea typeface="맑은 고딕" charset="0"/>
              <a:cs typeface="맑은 고딕" charset="0"/>
            </a:endParaRPr>
          </a:p>
        </p:txBody>
      </p:sp>
      <p:sp>
        <p:nvSpPr>
          <p:cNvPr id="6" name="Holder 10"/>
          <p:cNvSpPr txBox="1">
            <a:spLocks noGrp="1"/>
          </p:cNvSpPr>
          <p:nvPr/>
        </p:nvSpPr>
        <p:spPr>
          <a:xfrm>
            <a:off x="4790801" y="2387759"/>
            <a:ext cx="3806190" cy="1846659"/>
          </a:xfrm>
          <a:prstGeom prst="rect">
            <a:avLst/>
          </a:prstGeom>
        </p:spPr>
        <p:txBody>
          <a:bodyPr vert="horz" wrap="square" lIns="0" tIns="0" rIns="0" bIns="0" numCol="1" anchor="t">
            <a:spAutoFit/>
          </a:bodyPr>
          <a:lstStyle>
            <a:lvl1pPr marL="0" indent="0">
              <a:buFontTx/>
              <a:buNone/>
              <a:defRPr lang="en-GB" altLang="en-US" sz="2400" b="1" i="0">
                <a:solidFill>
                  <a:srgbClr val="3A3838"/>
                </a:solidFill>
                <a:latin typeface="맑은 고딕" charset="0"/>
                <a:cs typeface="맑은 고딕" charset="0"/>
              </a:defRPr>
            </a:lvl1pPr>
          </a:lstStyle>
          <a:p>
            <a:pPr marL="0" indent="0" rtl="0">
              <a:buFontTx/>
              <a:buNone/>
            </a:pPr>
            <a:r>
              <a:rPr sz="2400" b="1" i="0" dirty="0" err="1">
                <a:latin typeface="맑은 고딕" charset="0"/>
                <a:ea typeface="맑은 고딕" charset="0"/>
                <a:cs typeface="맑은 고딕" charset="0"/>
              </a:rPr>
              <a:t>데이터</a:t>
            </a:r>
            <a:r>
              <a:rPr sz="2400" b="1" i="0" dirty="0">
                <a:latin typeface="맑은 고딕" charset="0"/>
                <a:ea typeface="맑은 고딕" charset="0"/>
                <a:cs typeface="맑은 고딕" charset="0"/>
              </a:rPr>
              <a:t> </a:t>
            </a:r>
            <a:r>
              <a:rPr sz="2400" b="1" i="0" dirty="0" err="1">
                <a:latin typeface="맑은 고딕" charset="0"/>
                <a:ea typeface="맑은 고딕" charset="0"/>
                <a:cs typeface="맑은 고딕" charset="0"/>
              </a:rPr>
              <a:t>분석</a:t>
            </a:r>
            <a:endParaRPr lang="ko-KR" altLang="en-US" sz="2400" b="1" i="0" dirty="0">
              <a:latin typeface="맑은 고딕" charset="0"/>
              <a:ea typeface="맑은 고딕" charset="0"/>
              <a:cs typeface="맑은 고딕" charset="0"/>
            </a:endParaRPr>
          </a:p>
          <a:p>
            <a:pPr marL="0" indent="0" rtl="0">
              <a:buFontTx/>
              <a:buNone/>
            </a:pPr>
            <a:r>
              <a:rPr sz="2400" b="1" i="0" dirty="0" err="1">
                <a:latin typeface="맑은 고딕" charset="0"/>
                <a:ea typeface="맑은 고딕" charset="0"/>
                <a:cs typeface="맑은 고딕" charset="0"/>
              </a:rPr>
              <a:t>자료</a:t>
            </a:r>
            <a:r>
              <a:rPr sz="2400" b="1" i="0" dirty="0">
                <a:latin typeface="맑은 고딕" charset="0"/>
                <a:ea typeface="맑은 고딕" charset="0"/>
                <a:cs typeface="맑은 고딕" charset="0"/>
              </a:rPr>
              <a:t> </a:t>
            </a:r>
            <a:r>
              <a:rPr sz="2400" b="1" i="0" dirty="0" err="1">
                <a:latin typeface="맑은 고딕" charset="0"/>
                <a:ea typeface="맑은 고딕" charset="0"/>
                <a:cs typeface="맑은 고딕" charset="0"/>
              </a:rPr>
              <a:t>수집</a:t>
            </a:r>
            <a:endParaRPr lang="ko-KR" altLang="en-US" sz="2400" b="1" i="0" dirty="0">
              <a:latin typeface="맑은 고딕" charset="0"/>
              <a:ea typeface="맑은 고딕" charset="0"/>
              <a:cs typeface="맑은 고딕" charset="0"/>
            </a:endParaRPr>
          </a:p>
          <a:p>
            <a:pPr marL="0" indent="0" rtl="0">
              <a:buFontTx/>
              <a:buNone/>
            </a:pPr>
            <a:endParaRPr lang="en-US" altLang="ko-KR" sz="2400" b="1" i="0" dirty="0" smtClean="0">
              <a:latin typeface="맑은 고딕" charset="0"/>
              <a:ea typeface="맑은 고딕" charset="0"/>
              <a:cs typeface="맑은 고딕" charset="0"/>
            </a:endParaRPr>
          </a:p>
          <a:p>
            <a:r>
              <a:rPr lang="ko-KR" altLang="ko-KR" dirty="0"/>
              <a:t>AI 부트캠프 </a:t>
            </a:r>
            <a:r>
              <a:rPr lang="ko-KR" altLang="en-US" dirty="0"/>
              <a:t>직업훈련</a:t>
            </a:r>
            <a:r>
              <a:rPr lang="en-US" altLang="ko-KR" dirty="0"/>
              <a:t> </a:t>
            </a:r>
            <a:r>
              <a:rPr lang="ko-KR" altLang="en-US" dirty="0"/>
              <a:t>중</a:t>
            </a:r>
            <a:endParaRPr lang="ko-KR" altLang="en-US" sz="3200" dirty="0">
              <a:ea typeface="맑은 고딕" charset="0"/>
            </a:endParaRPr>
          </a:p>
          <a:p>
            <a:pPr marL="0" indent="0" rtl="0">
              <a:buFontTx/>
              <a:buNone/>
            </a:pPr>
            <a:endParaRPr lang="ko-KR" altLang="en-US" sz="2400" b="1" i="0" dirty="0">
              <a:latin typeface="맑은 고딕" charset="0"/>
              <a:ea typeface="맑은 고딕" charset="0"/>
              <a:cs typeface="맑은 고딕" charset="0"/>
            </a:endParaRPr>
          </a:p>
        </p:txBody>
      </p:sp>
      <p:sp>
        <p:nvSpPr>
          <p:cNvPr id="7" name="Holder 9"/>
          <p:cNvSpPr txBox="1">
            <a:spLocks noGrp="1"/>
          </p:cNvSpPr>
          <p:nvPr/>
        </p:nvSpPr>
        <p:spPr>
          <a:xfrm>
            <a:off x="4790801" y="4198563"/>
            <a:ext cx="1198880" cy="369570"/>
          </a:xfrm>
          <a:prstGeom prst="rect">
            <a:avLst/>
          </a:prstGeom>
        </p:spPr>
        <p:txBody>
          <a:bodyPr vert="horz" wrap="square" lIns="0" tIns="0" rIns="0" bIns="0" numCol="1" anchor="t">
            <a:spAutoFit/>
          </a:bodyPr>
          <a:lstStyle>
            <a:lvl1pPr marL="0" indent="0">
              <a:buFontTx/>
              <a:buNone/>
              <a:defRPr lang="en-GB" altLang="en-US" sz="2400" b="1" i="0">
                <a:solidFill>
                  <a:srgbClr val="2D75B6"/>
                </a:solidFill>
                <a:latin typeface="맑은 고딕" charset="0"/>
                <a:cs typeface="맑은 고딕" charset="0"/>
              </a:defRPr>
            </a:lvl1pPr>
          </a:lstStyle>
          <a:p>
            <a:pPr marL="0" indent="0" rtl="0">
              <a:buFontTx/>
              <a:buNone/>
            </a:pPr>
            <a:r>
              <a:rPr lang="ko-KR" altLang="en-US" dirty="0" err="1" smtClean="0">
                <a:ea typeface="맑은 고딕" charset="0"/>
              </a:rPr>
              <a:t>왕재권</a:t>
            </a:r>
            <a:endParaRPr lang="ko-KR" altLang="en-US" sz="2400" b="1" i="0" dirty="0">
              <a:latin typeface="맑은 고딕" charset="0"/>
              <a:ea typeface="맑은 고딕" charset="0"/>
              <a:cs typeface="맑은 고딕" charset="0"/>
            </a:endParaRPr>
          </a:p>
        </p:txBody>
      </p:sp>
      <p:sp>
        <p:nvSpPr>
          <p:cNvPr id="8" name="Holder 10"/>
          <p:cNvSpPr txBox="1">
            <a:spLocks noGrp="1"/>
          </p:cNvSpPr>
          <p:nvPr/>
        </p:nvSpPr>
        <p:spPr>
          <a:xfrm>
            <a:off x="4790801" y="4800600"/>
            <a:ext cx="3806190" cy="1846659"/>
          </a:xfrm>
          <a:prstGeom prst="rect">
            <a:avLst/>
          </a:prstGeom>
        </p:spPr>
        <p:txBody>
          <a:bodyPr vert="horz" wrap="square" lIns="0" tIns="0" rIns="0" bIns="0" numCol="1" anchor="t">
            <a:spAutoFit/>
          </a:bodyPr>
          <a:lstStyle>
            <a:lvl1pPr marL="0" indent="0">
              <a:buFontTx/>
              <a:buNone/>
              <a:defRPr lang="en-GB" altLang="en-US" sz="2400" b="1" i="0">
                <a:solidFill>
                  <a:srgbClr val="3A3838"/>
                </a:solidFill>
                <a:latin typeface="맑은 고딕" charset="0"/>
                <a:cs typeface="맑은 고딕" charset="0"/>
              </a:defRPr>
            </a:lvl1pPr>
          </a:lstStyle>
          <a:p>
            <a:pPr marL="0" indent="0" rtl="0">
              <a:buFontTx/>
              <a:buNone/>
            </a:pPr>
            <a:r>
              <a:rPr sz="2400" b="1" i="0" dirty="0" err="1">
                <a:latin typeface="맑은 고딕" charset="0"/>
                <a:ea typeface="맑은 고딕" charset="0"/>
                <a:cs typeface="맑은 고딕" charset="0"/>
              </a:rPr>
              <a:t>데이터</a:t>
            </a:r>
            <a:r>
              <a:rPr sz="2400" b="1" i="0" dirty="0">
                <a:latin typeface="맑은 고딕" charset="0"/>
                <a:ea typeface="맑은 고딕" charset="0"/>
                <a:cs typeface="맑은 고딕" charset="0"/>
              </a:rPr>
              <a:t> </a:t>
            </a:r>
            <a:r>
              <a:rPr sz="2400" b="1" i="0" dirty="0" err="1">
                <a:latin typeface="맑은 고딕" charset="0"/>
                <a:ea typeface="맑은 고딕" charset="0"/>
                <a:cs typeface="맑은 고딕" charset="0"/>
              </a:rPr>
              <a:t>분석</a:t>
            </a:r>
            <a:endParaRPr lang="ko-KR" altLang="en-US" sz="2400" b="1" i="0" dirty="0">
              <a:latin typeface="맑은 고딕" charset="0"/>
              <a:ea typeface="맑은 고딕" charset="0"/>
              <a:cs typeface="맑은 고딕" charset="0"/>
            </a:endParaRPr>
          </a:p>
          <a:p>
            <a:pPr marL="0" indent="0" rtl="0">
              <a:buFontTx/>
              <a:buNone/>
            </a:pPr>
            <a:r>
              <a:rPr sz="2400" b="1" i="0" dirty="0" err="1">
                <a:latin typeface="맑은 고딕" charset="0"/>
                <a:ea typeface="맑은 고딕" charset="0"/>
                <a:cs typeface="맑은 고딕" charset="0"/>
              </a:rPr>
              <a:t>자료</a:t>
            </a:r>
            <a:r>
              <a:rPr sz="2400" b="1" i="0" dirty="0">
                <a:latin typeface="맑은 고딕" charset="0"/>
                <a:ea typeface="맑은 고딕" charset="0"/>
                <a:cs typeface="맑은 고딕" charset="0"/>
              </a:rPr>
              <a:t> </a:t>
            </a:r>
            <a:r>
              <a:rPr sz="2400" b="1" i="0" dirty="0" err="1">
                <a:latin typeface="맑은 고딕" charset="0"/>
                <a:ea typeface="맑은 고딕" charset="0"/>
                <a:cs typeface="맑은 고딕" charset="0"/>
              </a:rPr>
              <a:t>수집</a:t>
            </a:r>
            <a:endParaRPr lang="ko-KR" altLang="en-US" sz="2400" b="1" i="0" dirty="0">
              <a:latin typeface="맑은 고딕" charset="0"/>
              <a:ea typeface="맑은 고딕" charset="0"/>
              <a:cs typeface="맑은 고딕" charset="0"/>
            </a:endParaRPr>
          </a:p>
          <a:p>
            <a:pPr marL="0" indent="0" rtl="0">
              <a:buFontTx/>
              <a:buNone/>
            </a:pPr>
            <a:endParaRPr lang="en-US" altLang="ko-KR" sz="2400" b="1" i="0" dirty="0" smtClean="0">
              <a:latin typeface="맑은 고딕" charset="0"/>
              <a:ea typeface="맑은 고딕" charset="0"/>
              <a:cs typeface="맑은 고딕" charset="0"/>
            </a:endParaRPr>
          </a:p>
          <a:p>
            <a:r>
              <a:rPr lang="ko-KR" altLang="ko-KR" dirty="0"/>
              <a:t>AI 부트캠프 </a:t>
            </a:r>
            <a:r>
              <a:rPr lang="ko-KR" altLang="en-US" dirty="0"/>
              <a:t>직업훈련</a:t>
            </a:r>
            <a:r>
              <a:rPr lang="en-US" altLang="ko-KR" dirty="0"/>
              <a:t> </a:t>
            </a:r>
            <a:r>
              <a:rPr lang="ko-KR" altLang="en-US" dirty="0"/>
              <a:t>중</a:t>
            </a:r>
            <a:endParaRPr lang="ko-KR" altLang="en-US" sz="3200" dirty="0">
              <a:ea typeface="맑은 고딕" charset="0"/>
            </a:endParaRPr>
          </a:p>
          <a:p>
            <a:pPr marL="0" indent="0" rtl="0">
              <a:buFontTx/>
              <a:buNone/>
            </a:pPr>
            <a:endParaRPr lang="ko-KR" altLang="en-US" sz="2400" b="1" i="0" dirty="0">
              <a:latin typeface="맑은 고딕" charset="0"/>
              <a:ea typeface="맑은 고딕" charset="0"/>
              <a:cs typeface="맑은 고딕" charset="0"/>
            </a:endParaRPr>
          </a:p>
        </p:txBody>
      </p:sp>
      <p:sp>
        <p:nvSpPr>
          <p:cNvPr id="11" name="Holder 10"/>
          <p:cNvSpPr txBox="1">
            <a:spLocks noGrp="1"/>
          </p:cNvSpPr>
          <p:nvPr/>
        </p:nvSpPr>
        <p:spPr>
          <a:xfrm>
            <a:off x="600075" y="2501230"/>
            <a:ext cx="3625084" cy="3693319"/>
          </a:xfrm>
          <a:prstGeom prst="rect">
            <a:avLst/>
          </a:prstGeom>
        </p:spPr>
        <p:txBody>
          <a:bodyPr vert="horz" wrap="square" lIns="0" tIns="0" rIns="0" bIns="0" numCol="1" anchor="t">
            <a:spAutoFit/>
          </a:bodyPr>
          <a:lstStyle>
            <a:lvl1pPr marL="0" indent="0">
              <a:buFontTx/>
              <a:buNone/>
              <a:defRPr lang="en-GB" altLang="en-US" sz="2400" b="1" i="0">
                <a:solidFill>
                  <a:srgbClr val="3A3838"/>
                </a:solidFill>
                <a:latin typeface="맑은 고딕" charset="0"/>
                <a:cs typeface="맑은 고딕" charset="0"/>
              </a:defRPr>
            </a:lvl1pPr>
          </a:lstStyle>
          <a:p>
            <a:r>
              <a:rPr lang="ko-KR" altLang="ko-KR" dirty="0"/>
              <a:t>데이터 모델 개발</a:t>
            </a:r>
            <a:br>
              <a:rPr lang="ko-KR" altLang="ko-KR" dirty="0"/>
            </a:br>
            <a:r>
              <a:rPr lang="ko-KR" altLang="ko-KR" dirty="0"/>
              <a:t/>
            </a:r>
            <a:br>
              <a:rPr lang="ko-KR" altLang="ko-KR" dirty="0"/>
            </a:br>
            <a:r>
              <a:rPr lang="ko-KR" altLang="ko-KR" dirty="0"/>
              <a:t>육군 미사일 사령부 </a:t>
            </a:r>
            <a:br>
              <a:rPr lang="ko-KR" altLang="ko-KR" dirty="0"/>
            </a:br>
            <a:r>
              <a:rPr lang="ko-KR" altLang="ko-KR" dirty="0" err="1"/>
              <a:t>전산하사로</a:t>
            </a:r>
            <a:r>
              <a:rPr lang="ko-KR" altLang="ko-KR" dirty="0"/>
              <a:t> 근무</a:t>
            </a:r>
            <a:br>
              <a:rPr lang="ko-KR" altLang="ko-KR" dirty="0"/>
            </a:br>
            <a:r>
              <a:rPr lang="ko-KR" altLang="ko-KR" dirty="0"/>
              <a:t/>
            </a:r>
            <a:br>
              <a:rPr lang="ko-KR" altLang="ko-KR" dirty="0"/>
            </a:br>
            <a:r>
              <a:rPr lang="ko-KR" altLang="ko-KR" dirty="0"/>
              <a:t>C++,C#,JAVA,</a:t>
            </a:r>
            <a:r>
              <a:rPr lang="en-US" altLang="ko-KR" dirty="0" err="1"/>
              <a:t>Javascript</a:t>
            </a:r>
            <a:r>
              <a:rPr lang="ko-KR" altLang="ko-KR" dirty="0" smtClean="0"/>
              <a:t>,</a:t>
            </a:r>
            <a:r>
              <a:rPr lang="en-US" altLang="ko-KR" dirty="0" err="1" smtClean="0"/>
              <a:t>Kotlin</a:t>
            </a:r>
            <a:r>
              <a:rPr lang="ko-KR" altLang="ko-KR" dirty="0" smtClean="0"/>
              <a:t>,</a:t>
            </a:r>
            <a:r>
              <a:rPr lang="en-US" altLang="ko-KR" dirty="0"/>
              <a:t>P</a:t>
            </a:r>
            <a:r>
              <a:rPr lang="en-US" altLang="ko-KR" dirty="0" smtClean="0"/>
              <a:t>ython</a:t>
            </a:r>
            <a:r>
              <a:rPr lang="ko-KR" altLang="ko-KR" dirty="0" smtClean="0"/>
              <a:t>,</a:t>
            </a:r>
            <a:r>
              <a:rPr lang="ko-KR" altLang="ko-KR" dirty="0" err="1" smtClean="0"/>
              <a:t>Go</a:t>
            </a:r>
            <a:r>
              <a:rPr lang="ko-KR" altLang="ko-KR" dirty="0" smtClean="0"/>
              <a:t>,</a:t>
            </a:r>
            <a:r>
              <a:rPr lang="en-US" altLang="ko-KR" dirty="0" smtClean="0"/>
              <a:t>D</a:t>
            </a:r>
            <a:r>
              <a:rPr lang="ko-KR" altLang="ko-KR" dirty="0" err="1" smtClean="0"/>
              <a:t>art</a:t>
            </a:r>
            <a:r>
              <a:rPr lang="ko-KR" altLang="ko-KR" dirty="0" smtClean="0"/>
              <a:t>,</a:t>
            </a:r>
            <a:endParaRPr lang="en-US" altLang="ko-KR" dirty="0" smtClean="0"/>
          </a:p>
          <a:p>
            <a:r>
              <a:rPr lang="en-US" altLang="ko-KR" dirty="0"/>
              <a:t>R</a:t>
            </a:r>
            <a:r>
              <a:rPr lang="ko-KR" altLang="ko-KR" dirty="0" err="1" smtClean="0"/>
              <a:t>ub</a:t>
            </a:r>
            <a:r>
              <a:rPr lang="en-US" altLang="ko-KR" dirty="0" err="1" smtClean="0"/>
              <a:t>y,R</a:t>
            </a:r>
            <a:r>
              <a:rPr lang="ko-KR" altLang="ko-KR" dirty="0"/>
              <a:t/>
            </a:r>
            <a:br>
              <a:rPr lang="ko-KR" altLang="ko-KR" dirty="0"/>
            </a:br>
            <a:r>
              <a:rPr lang="ko-KR" altLang="ko-KR" dirty="0"/>
              <a:t/>
            </a:r>
            <a:br>
              <a:rPr lang="ko-KR" altLang="ko-KR" dirty="0"/>
            </a:br>
            <a:r>
              <a:rPr lang="ko-KR" altLang="ko-KR" dirty="0"/>
              <a:t>AI 부트캠프 </a:t>
            </a:r>
            <a:r>
              <a:rPr lang="ko-KR" altLang="en-US" dirty="0" smtClean="0"/>
              <a:t>직업훈련</a:t>
            </a:r>
            <a:r>
              <a:rPr lang="en-US" altLang="ko-KR" dirty="0" smtClean="0"/>
              <a:t> </a:t>
            </a:r>
            <a:r>
              <a:rPr lang="ko-KR" altLang="en-US" dirty="0"/>
              <a:t>중</a:t>
            </a:r>
            <a:endParaRPr lang="ko-KR" altLang="en-US" sz="2400" b="1" i="0" dirty="0">
              <a:latin typeface="맑은 고딕" charset="0"/>
              <a:ea typeface="맑은 고딕" charset="0"/>
              <a:cs typeface="맑은 고딕" charset="0"/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팀원소개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68257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81739" y="318631"/>
            <a:ext cx="11436457" cy="1325563"/>
          </a:xfrm>
        </p:spPr>
        <p:txBody>
          <a:bodyPr/>
          <a:lstStyle/>
          <a:p>
            <a:r>
              <a:rPr lang="en-US" altLang="ko-KR" dirty="0"/>
              <a:t>Precision(</a:t>
            </a:r>
            <a:r>
              <a:rPr lang="ko-KR" altLang="en-US" dirty="0"/>
              <a:t>정밀도</a:t>
            </a:r>
            <a:r>
              <a:rPr lang="en-US" altLang="ko-KR" dirty="0"/>
              <a:t>)</a:t>
            </a:r>
            <a:r>
              <a:rPr lang="ko-KR" altLang="en-US" dirty="0"/>
              <a:t>와 </a:t>
            </a:r>
            <a:r>
              <a:rPr lang="en-US" altLang="ko-KR" dirty="0"/>
              <a:t>Recall(</a:t>
            </a:r>
            <a:r>
              <a:rPr lang="ko-KR" altLang="en-US" dirty="0" err="1"/>
              <a:t>재현율</a:t>
            </a:r>
            <a:r>
              <a:rPr lang="en-US" altLang="ko-KR" dirty="0"/>
              <a:t>)</a:t>
            </a:r>
            <a:r>
              <a:rPr lang="ko-KR" altLang="en-US" dirty="0"/>
              <a:t>의 관계 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799004" y="1644194"/>
            <a:ext cx="10593992" cy="4597581"/>
            <a:chOff x="481740" y="1644194"/>
            <a:chExt cx="10593992" cy="4597581"/>
          </a:xfrm>
        </p:grpSpPr>
        <p:pic>
          <p:nvPicPr>
            <p:cNvPr id="14" name="그림 13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8976"/>
            <a:stretch/>
          </p:blipFill>
          <p:spPr>
            <a:xfrm>
              <a:off x="6177664" y="1644195"/>
              <a:ext cx="4898068" cy="4597580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9209"/>
            <a:stretch/>
          </p:blipFill>
          <p:spPr>
            <a:xfrm>
              <a:off x="481740" y="1644194"/>
              <a:ext cx="4881997" cy="4597580"/>
            </a:xfrm>
            <a:prstGeom prst="rect">
              <a:avLst/>
            </a:prstGeom>
          </p:spPr>
        </p:pic>
      </p:grpSp>
      <p:sp>
        <p:nvSpPr>
          <p:cNvPr id="6" name="TextBox 5"/>
          <p:cNvSpPr txBox="1"/>
          <p:nvPr/>
        </p:nvSpPr>
        <p:spPr>
          <a:xfrm>
            <a:off x="1936003" y="3842248"/>
            <a:ext cx="32158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err="1" smtClean="0"/>
              <a:t>임계점이</a:t>
            </a:r>
            <a:r>
              <a:rPr lang="ko-KR" altLang="en-US" sz="2000" dirty="0" smtClean="0"/>
              <a:t> 높을 수록</a:t>
            </a:r>
            <a:endParaRPr lang="en-US" altLang="ko-KR" sz="2000" dirty="0" smtClean="0"/>
          </a:p>
          <a:p>
            <a:pPr algn="ctr"/>
            <a:r>
              <a:rPr lang="en-US" altLang="ko-KR" sz="2000" dirty="0" smtClean="0"/>
              <a:t>Precision </a:t>
            </a:r>
            <a:r>
              <a:rPr lang="ko-KR" altLang="en-US" sz="2000" dirty="0" smtClean="0"/>
              <a:t>증가</a:t>
            </a:r>
            <a:endParaRPr lang="ko-KR" altLang="en-US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7191667" y="3842248"/>
            <a:ext cx="32158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err="1" smtClean="0"/>
              <a:t>임계점이</a:t>
            </a:r>
            <a:r>
              <a:rPr lang="ko-KR" altLang="en-US" sz="2000" dirty="0" smtClean="0"/>
              <a:t> 높을 수록</a:t>
            </a:r>
            <a:endParaRPr lang="en-US" altLang="ko-KR" sz="2000" dirty="0" smtClean="0"/>
          </a:p>
          <a:p>
            <a:pPr algn="ctr"/>
            <a:r>
              <a:rPr lang="en-US" altLang="ko-KR" sz="2000" dirty="0" smtClean="0"/>
              <a:t>Recall </a:t>
            </a:r>
            <a:r>
              <a:rPr lang="ko-KR" altLang="en-US" sz="2000" dirty="0" smtClean="0"/>
              <a:t>감소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846412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F1-score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6900" y="1723486"/>
            <a:ext cx="7198201" cy="47988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5332" y="3782947"/>
            <a:ext cx="4115374" cy="771633"/>
          </a:xfrm>
          <a:prstGeom prst="rect">
            <a:avLst/>
          </a:prstGeom>
        </p:spPr>
      </p:pic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1972415"/>
              </p:ext>
            </p:extLst>
          </p:nvPr>
        </p:nvGraphicFramePr>
        <p:xfrm>
          <a:off x="816094" y="2423271"/>
          <a:ext cx="1679906" cy="11510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9953">
                  <a:extLst>
                    <a:ext uri="{9D8B030D-6E8A-4147-A177-3AD203B41FA5}">
                      <a16:colId xmlns:a16="http://schemas.microsoft.com/office/drawing/2014/main" val="291510115"/>
                    </a:ext>
                  </a:extLst>
                </a:gridCol>
                <a:gridCol w="839953">
                  <a:extLst>
                    <a:ext uri="{9D8B030D-6E8A-4147-A177-3AD203B41FA5}">
                      <a16:colId xmlns:a16="http://schemas.microsoft.com/office/drawing/2014/main" val="1481634115"/>
                    </a:ext>
                  </a:extLst>
                </a:gridCol>
              </a:tblGrid>
              <a:tr h="5755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90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30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8236107"/>
                  </a:ext>
                </a:extLst>
              </a:tr>
              <a:tr h="5755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70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80183421"/>
                  </a:ext>
                </a:extLst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2285831"/>
              </p:ext>
            </p:extLst>
          </p:nvPr>
        </p:nvGraphicFramePr>
        <p:xfrm>
          <a:off x="816094" y="1978046"/>
          <a:ext cx="167990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9953">
                  <a:extLst>
                    <a:ext uri="{9D8B030D-6E8A-4147-A177-3AD203B41FA5}">
                      <a16:colId xmlns:a16="http://schemas.microsoft.com/office/drawing/2014/main" val="1964218238"/>
                    </a:ext>
                  </a:extLst>
                </a:gridCol>
                <a:gridCol w="839953">
                  <a:extLst>
                    <a:ext uri="{9D8B030D-6E8A-4147-A177-3AD203B41FA5}">
                      <a16:colId xmlns:a16="http://schemas.microsoft.com/office/drawing/2014/main" val="18424792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P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3775192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3224793"/>
              </p:ext>
            </p:extLst>
          </p:nvPr>
        </p:nvGraphicFramePr>
        <p:xfrm>
          <a:off x="246076" y="2423271"/>
          <a:ext cx="468851" cy="11510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851">
                  <a:extLst>
                    <a:ext uri="{9D8B030D-6E8A-4147-A177-3AD203B41FA5}">
                      <a16:colId xmlns:a16="http://schemas.microsoft.com/office/drawing/2014/main" val="4107138058"/>
                    </a:ext>
                  </a:extLst>
                </a:gridCol>
              </a:tblGrid>
              <a:tr h="5755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P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55873573"/>
                  </a:ext>
                </a:extLst>
              </a:tr>
              <a:tr h="5755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/>
                        <a:t>N</a:t>
                      </a:r>
                      <a:endParaRPr lang="ko-KR" alt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78766642"/>
                  </a:ext>
                </a:extLst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416098" y="3984098"/>
            <a:ext cx="2079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2 * 0.75 * 0.9</a:t>
            </a:r>
            <a:endParaRPr lang="ko-KR" altLang="en-US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416098" y="4432722"/>
            <a:ext cx="2079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0.75 + 0.9</a:t>
            </a:r>
            <a:endParaRPr lang="ko-KR" altLang="en-US" b="1" dirty="0"/>
          </a:p>
        </p:txBody>
      </p:sp>
      <p:sp>
        <p:nvSpPr>
          <p:cNvPr id="3" name="직사각형 2"/>
          <p:cNvSpPr/>
          <p:nvPr/>
        </p:nvSpPr>
        <p:spPr>
          <a:xfrm flipV="1">
            <a:off x="416098" y="4361113"/>
            <a:ext cx="2113653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416098" y="5099276"/>
            <a:ext cx="2079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rgbClr val="FF0000"/>
                </a:solidFill>
              </a:rPr>
              <a:t>0.8181…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14927" y="1895774"/>
            <a:ext cx="1022092" cy="179602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159390" y="2348886"/>
            <a:ext cx="2416029" cy="704707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919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PR Curve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6000" y="1787069"/>
            <a:ext cx="7200000" cy="4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18493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1934" y="1555710"/>
            <a:ext cx="7728133" cy="4966951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모델 테스트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754614" y="5259739"/>
            <a:ext cx="1530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</a:rPr>
              <a:t>x   y   w   h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34730" y="5259739"/>
            <a:ext cx="1103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 smtClean="0">
                <a:solidFill>
                  <a:schemeClr val="bg1"/>
                </a:solidFill>
              </a:rPr>
              <a:t>softmax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47062" y="5259739"/>
            <a:ext cx="1103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chemeClr val="bg1"/>
                </a:solidFill>
              </a:rPr>
              <a:t>c</a:t>
            </a:r>
            <a:r>
              <a:rPr lang="en-US" altLang="ko-KR" b="1" dirty="0" err="1" smtClean="0">
                <a:solidFill>
                  <a:schemeClr val="bg1"/>
                </a:solidFill>
              </a:rPr>
              <a:t>lass_id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5344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발견한 문제점 및 아쉬운 점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93969" y="1845421"/>
            <a:ext cx="5162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좋은 데이터 필요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93969" y="4153225"/>
            <a:ext cx="6177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결함 검출을 위한 더 다양한 데이터 전처리 필요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93969" y="3383957"/>
            <a:ext cx="8907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모델의 정확도가 </a:t>
            </a:r>
            <a:r>
              <a:rPr lang="en-US" altLang="ko-KR" dirty="0" smtClean="0"/>
              <a:t>97~98%</a:t>
            </a:r>
            <a:r>
              <a:rPr lang="ko-KR" altLang="en-US" dirty="0" smtClean="0"/>
              <a:t>를 넘지 않는 결함 존재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93969" y="4922495"/>
            <a:ext cx="6177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더 효율적인 알고리즘 및 향상된 모델 사용 필요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93969" y="2614689"/>
            <a:ext cx="5162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데이터 증강 후 학습 필요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33250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" y="0"/>
            <a:ext cx="2888166" cy="6858000"/>
          </a:xfrm>
          <a:prstGeom prst="rect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2"/>
          <p:cNvSpPr txBox="1">
            <a:spLocks/>
          </p:cNvSpPr>
          <p:nvPr/>
        </p:nvSpPr>
        <p:spPr>
          <a:xfrm>
            <a:off x="3300761" y="2389617"/>
            <a:ext cx="8378814" cy="207876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000" dirty="0" smtClean="0"/>
              <a:t>Computer Skill</a:t>
            </a:r>
            <a:endParaRPr lang="ko-KR" altLang="en-US" sz="4000" dirty="0"/>
          </a:p>
        </p:txBody>
      </p:sp>
      <p:sp>
        <p:nvSpPr>
          <p:cNvPr id="8" name="TextBox 7"/>
          <p:cNvSpPr txBox="1"/>
          <p:nvPr/>
        </p:nvSpPr>
        <p:spPr>
          <a:xfrm>
            <a:off x="3447535" y="4040659"/>
            <a:ext cx="449786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ko-KR" altLang="en-US" dirty="0">
                <a:ea typeface="맑은 고딕" charset="0"/>
              </a:rPr>
              <a:t>데이터 수집</a:t>
            </a:r>
            <a:endParaRPr lang="en-US" altLang="ko-KR" dirty="0">
              <a:ea typeface="맑은 고딕" charset="0"/>
            </a:endParaRPr>
          </a:p>
          <a:p>
            <a:pPr marL="457200" indent="-457200">
              <a:buAutoNum type="arabicPeriod"/>
            </a:pPr>
            <a:r>
              <a:rPr lang="ko-KR" altLang="en-US" dirty="0">
                <a:ea typeface="맑은 고딕" charset="0"/>
              </a:rPr>
              <a:t>데이터 생성</a:t>
            </a:r>
            <a:endParaRPr lang="en-US" altLang="ko-KR" dirty="0">
              <a:ea typeface="맑은 고딕" charset="0"/>
            </a:endParaRPr>
          </a:p>
          <a:p>
            <a:pPr marL="457200" indent="-457200">
              <a:buAutoNum type="arabicPeriod"/>
            </a:pPr>
            <a:r>
              <a:rPr lang="ko-KR" altLang="en-US" dirty="0">
                <a:ea typeface="맑은 고딕" charset="0"/>
              </a:rPr>
              <a:t>데이터 전처리</a:t>
            </a:r>
            <a:endParaRPr lang="en-US" altLang="ko-KR" dirty="0">
              <a:ea typeface="맑은 고딕" charset="0"/>
            </a:endParaRPr>
          </a:p>
          <a:p>
            <a:pPr marL="457200" indent="-457200">
              <a:buAutoNum type="arabicPeriod"/>
            </a:pPr>
            <a:r>
              <a:rPr lang="en-US" altLang="ko-KR" dirty="0">
                <a:ea typeface="맑은 고딕" charset="0"/>
              </a:rPr>
              <a:t>Yolov10</a:t>
            </a:r>
          </a:p>
          <a:p>
            <a:pPr marL="457200" indent="-457200">
              <a:buAutoNum type="arabicPeriod"/>
            </a:pPr>
            <a:r>
              <a:rPr lang="ko-KR" altLang="en-US" dirty="0">
                <a:ea typeface="맑은 고딕" charset="0"/>
              </a:rPr>
              <a:t>데이터베이스</a:t>
            </a:r>
            <a:endParaRPr lang="en-US" altLang="ko-KR" dirty="0">
              <a:ea typeface="맑은 고딕" charset="0"/>
            </a:endParaRPr>
          </a:p>
          <a:p>
            <a:pPr marL="457200" indent="-457200">
              <a:buAutoNum type="arabicPeriod"/>
            </a:pPr>
            <a:r>
              <a:rPr lang="ko-KR" altLang="en-US" dirty="0">
                <a:ea typeface="맑은 고딕" charset="0"/>
              </a:rPr>
              <a:t>서버</a:t>
            </a:r>
            <a:endParaRPr lang="en-US" altLang="ko-KR" dirty="0">
              <a:ea typeface="맑은 고딕" charset="0"/>
            </a:endParaRPr>
          </a:p>
          <a:p>
            <a:pPr marL="457200" indent="-457200">
              <a:buAutoNum type="arabicPeriod"/>
            </a:pPr>
            <a:r>
              <a:rPr lang="ko-KR" altLang="en-US" dirty="0">
                <a:ea typeface="맑은 고딕" charset="0"/>
              </a:rPr>
              <a:t>최종</a:t>
            </a:r>
          </a:p>
        </p:txBody>
      </p:sp>
    </p:spTree>
    <p:extLst>
      <p:ext uri="{BB962C8B-B14F-4D97-AF65-F5344CB8AC3E}">
        <p14:creationId xmlns:p14="http://schemas.microsoft.com/office/powerpoint/2010/main" val="91045303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Computer </a:t>
            </a:r>
            <a:r>
              <a:rPr lang="en-US" altLang="ko-KR" dirty="0" smtClean="0"/>
              <a:t>Skills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93969" y="1845421"/>
            <a:ext cx="5162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데이터 수집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93969" y="3204546"/>
            <a:ext cx="6177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결함 검출을 위한 데이터 전처리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93969" y="2524983"/>
            <a:ext cx="5162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분류할 결함의 종류 추가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93969" y="3884108"/>
            <a:ext cx="6177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더 효율적인 알고리즘 및 향상된 모델 사용</a:t>
            </a:r>
            <a:r>
              <a:rPr lang="en-US" altLang="ko-KR" dirty="0" smtClean="0"/>
              <a:t>(Yolov10)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93969" y="5243232"/>
            <a:ext cx="6177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Aws </a:t>
            </a:r>
            <a:r>
              <a:rPr lang="ko-KR" altLang="en-US" dirty="0" smtClean="0"/>
              <a:t>서버 사용 및 </a:t>
            </a:r>
            <a:r>
              <a:rPr lang="en-US" altLang="ko-KR" dirty="0" err="1" smtClean="0"/>
              <a:t>linux</a:t>
            </a:r>
            <a:r>
              <a:rPr lang="en-US" altLang="ko-KR" dirty="0" smtClean="0"/>
              <a:t> </a:t>
            </a:r>
            <a:r>
              <a:rPr lang="ko-KR" altLang="en-US" dirty="0" smtClean="0"/>
              <a:t>환경에서 실행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3969" y="4563670"/>
            <a:ext cx="6177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Database(MySQL, Oracle) </a:t>
            </a:r>
            <a:r>
              <a:rPr lang="ko-KR" altLang="en-US" dirty="0" smtClean="0"/>
              <a:t>활용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5706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데이터 수집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93969" y="1644194"/>
            <a:ext cx="5162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데이터 수집</a:t>
            </a:r>
            <a:r>
              <a:rPr lang="en-US" altLang="ko-KR" dirty="0"/>
              <a:t> </a:t>
            </a:r>
            <a:r>
              <a:rPr lang="ko-KR" altLang="en-US" dirty="0"/>
              <a:t>및</a:t>
            </a:r>
            <a:r>
              <a:rPr lang="en-US" altLang="ko-KR" dirty="0" smtClean="0"/>
              <a:t> </a:t>
            </a:r>
            <a:r>
              <a:rPr lang="ko-KR" altLang="en-US" dirty="0"/>
              <a:t>분류할 결함의 종류 </a:t>
            </a:r>
            <a:r>
              <a:rPr lang="ko-KR" altLang="en-US" dirty="0" smtClean="0"/>
              <a:t>추가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93969" y="5703743"/>
            <a:ext cx="7547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수집한 데이터셋에서 아쉬운 점 존재</a:t>
            </a:r>
            <a:endParaRPr lang="ko-KR" altLang="en-US" dirty="0"/>
          </a:p>
        </p:txBody>
      </p:sp>
      <p:grpSp>
        <p:nvGrpSpPr>
          <p:cNvPr id="15" name="그룹 14"/>
          <p:cNvGrpSpPr/>
          <p:nvPr/>
        </p:nvGrpSpPr>
        <p:grpSpPr>
          <a:xfrm>
            <a:off x="1590040" y="2272284"/>
            <a:ext cx="9011921" cy="2626191"/>
            <a:chOff x="1231329" y="2272284"/>
            <a:chExt cx="9011921" cy="2626191"/>
          </a:xfrm>
        </p:grpSpPr>
        <p:grpSp>
          <p:nvGrpSpPr>
            <p:cNvPr id="13" name="그룹 12"/>
            <p:cNvGrpSpPr/>
            <p:nvPr/>
          </p:nvGrpSpPr>
          <p:grpSpPr>
            <a:xfrm>
              <a:off x="7307761" y="2272284"/>
              <a:ext cx="2935489" cy="2626191"/>
              <a:chOff x="6690492" y="1888062"/>
              <a:chExt cx="2935489" cy="2626191"/>
            </a:xfrm>
          </p:grpSpPr>
          <p:pic>
            <p:nvPicPr>
              <p:cNvPr id="9" name="그림 8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212" t="64762" r="41910" b="27391"/>
              <a:stretch/>
            </p:blipFill>
            <p:spPr>
              <a:xfrm>
                <a:off x="8237952" y="1888062"/>
                <a:ext cx="1388029" cy="1167203"/>
              </a:xfrm>
              <a:prstGeom prst="rect">
                <a:avLst/>
              </a:prstGeom>
            </p:spPr>
          </p:pic>
          <p:pic>
            <p:nvPicPr>
              <p:cNvPr id="10" name="그림 9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8" t="8067" r="98557" b="88395"/>
              <a:stretch/>
            </p:blipFill>
            <p:spPr>
              <a:xfrm>
                <a:off x="8524875" y="3595834"/>
                <a:ext cx="1101106" cy="891202"/>
              </a:xfrm>
              <a:prstGeom prst="rect">
                <a:avLst/>
              </a:prstGeom>
            </p:spPr>
          </p:pic>
          <p:pic>
            <p:nvPicPr>
              <p:cNvPr id="11" name="그림 10"/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0064" t="71997" r="47426" b="23376"/>
              <a:stretch/>
            </p:blipFill>
            <p:spPr>
              <a:xfrm>
                <a:off x="6690492" y="2018225"/>
                <a:ext cx="1038225" cy="1000125"/>
              </a:xfrm>
              <a:prstGeom prst="rect">
                <a:avLst/>
              </a:prstGeom>
            </p:spPr>
          </p:pic>
          <p:pic>
            <p:nvPicPr>
              <p:cNvPr id="12" name="그림 11"/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5101" t="71727" r="71905" b="23395"/>
              <a:stretch/>
            </p:blipFill>
            <p:spPr>
              <a:xfrm>
                <a:off x="6690492" y="3568617"/>
                <a:ext cx="1110095" cy="945636"/>
              </a:xfrm>
              <a:prstGeom prst="rect">
                <a:avLst/>
              </a:prstGeom>
            </p:spPr>
          </p:pic>
        </p:grpSp>
        <p:grpSp>
          <p:nvGrpSpPr>
            <p:cNvPr id="14" name="그룹 13"/>
            <p:cNvGrpSpPr/>
            <p:nvPr/>
          </p:nvGrpSpPr>
          <p:grpSpPr>
            <a:xfrm>
              <a:off x="1231329" y="2274835"/>
              <a:ext cx="2837328" cy="2547423"/>
              <a:chOff x="1215831" y="2037745"/>
              <a:chExt cx="2837328" cy="2547423"/>
            </a:xfrm>
          </p:grpSpPr>
          <p:pic>
            <p:nvPicPr>
              <p:cNvPr id="8" name="그림 7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15831" y="2037745"/>
                <a:ext cx="1159379" cy="1246879"/>
              </a:xfrm>
              <a:prstGeom prst="rect">
                <a:avLst/>
              </a:prstGeom>
            </p:spPr>
          </p:pic>
          <p:pic>
            <p:nvPicPr>
              <p:cNvPr id="4" name="그림 3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97660" y="3401144"/>
                <a:ext cx="1155499" cy="1093040"/>
              </a:xfrm>
              <a:prstGeom prst="rect">
                <a:avLst/>
              </a:prstGeom>
            </p:spPr>
          </p:pic>
          <p:pic>
            <p:nvPicPr>
              <p:cNvPr id="5" name="그림 4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15831" y="3310160"/>
                <a:ext cx="1490502" cy="1275008"/>
              </a:xfrm>
              <a:prstGeom prst="rect">
                <a:avLst/>
              </a:prstGeom>
            </p:spPr>
          </p:pic>
          <p:pic>
            <p:nvPicPr>
              <p:cNvPr id="6" name="그림 5"/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50035" y="2037745"/>
                <a:ext cx="1203124" cy="1305518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995917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데이터 생성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93969" y="1644194"/>
            <a:ext cx="5162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생성형</a:t>
            </a:r>
            <a:r>
              <a:rPr lang="ko-KR" altLang="en-US" dirty="0" smtClean="0"/>
              <a:t> </a:t>
            </a:r>
            <a:r>
              <a:rPr lang="en-US" altLang="ko-KR" dirty="0" smtClean="0"/>
              <a:t>AI Model </a:t>
            </a:r>
            <a:r>
              <a:rPr lang="ko-KR" altLang="en-US" dirty="0" smtClean="0"/>
              <a:t>사용해서 불량 </a:t>
            </a:r>
            <a:r>
              <a:rPr lang="ko-KR" altLang="en-US" dirty="0" err="1" smtClean="0"/>
              <a:t>데이터셋</a:t>
            </a:r>
            <a:r>
              <a:rPr lang="ko-KR" altLang="en-US" dirty="0" smtClean="0"/>
              <a:t> 생성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614" y="2186295"/>
            <a:ext cx="5533592" cy="1807933"/>
          </a:xfrm>
          <a:prstGeom prst="rect">
            <a:avLst/>
          </a:prstGeom>
        </p:spPr>
      </p:pic>
      <p:sp>
        <p:nvSpPr>
          <p:cNvPr id="5" name="TextBox 6"/>
          <p:cNvSpPr txBox="1"/>
          <p:nvPr/>
        </p:nvSpPr>
        <p:spPr>
          <a:xfrm>
            <a:off x="708614" y="4094461"/>
            <a:ext cx="5533592" cy="67985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b="1" dirty="0"/>
              <a:t>Stable </a:t>
            </a:r>
            <a:r>
              <a:rPr lang="en-US" altLang="ko-KR" sz="1600" b="1" dirty="0" smtClean="0"/>
              <a:t>Diffusion  </a:t>
            </a:r>
            <a:r>
              <a:rPr lang="en-US" altLang="ko-KR" sz="1600" dirty="0" smtClean="0"/>
              <a:t>‘a cute rabbit in an avocado armchair’</a:t>
            </a:r>
            <a:endParaRPr lang="ko-KR" altLang="en-US" sz="1600" dirty="0" smtClean="0"/>
          </a:p>
        </p:txBody>
      </p:sp>
      <p:sp>
        <p:nvSpPr>
          <p:cNvPr id="6" name="TextBox 6"/>
          <p:cNvSpPr txBox="1"/>
          <p:nvPr/>
        </p:nvSpPr>
        <p:spPr>
          <a:xfrm>
            <a:off x="708614" y="5019618"/>
            <a:ext cx="7617848" cy="67985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b="1" dirty="0"/>
              <a:t>생성 적대 </a:t>
            </a:r>
            <a:r>
              <a:rPr lang="ko-KR" altLang="en-US" sz="1600" b="1" dirty="0" smtClean="0"/>
              <a:t>신경망 </a:t>
            </a:r>
            <a:r>
              <a:rPr lang="en-US" altLang="ko-KR" sz="1600" b="1" dirty="0" smtClean="0"/>
              <a:t>GAN(Generative </a:t>
            </a:r>
            <a:r>
              <a:rPr lang="en-US" altLang="ko-KR" sz="1600" b="1" dirty="0"/>
              <a:t>Adversarial </a:t>
            </a:r>
            <a:r>
              <a:rPr lang="en-US" altLang="ko-KR" sz="1600" b="1" dirty="0" smtClean="0"/>
              <a:t>Network)</a:t>
            </a:r>
            <a:endParaRPr lang="ko-KR" altLang="en-US" sz="1600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708614" y="5388552"/>
            <a:ext cx="7617848" cy="67985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b="1" dirty="0"/>
              <a:t>확산 </a:t>
            </a:r>
            <a:r>
              <a:rPr lang="ko-KR" altLang="en-US" sz="1600" b="1" dirty="0" smtClean="0"/>
              <a:t>모델 </a:t>
            </a:r>
            <a:r>
              <a:rPr lang="en-US" altLang="ko-KR" sz="1600" b="1" dirty="0" smtClean="0"/>
              <a:t>DM(Diffusion Model)</a:t>
            </a:r>
            <a:endParaRPr lang="ko-KR" altLang="en-US" sz="1600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708614" y="5762718"/>
            <a:ext cx="7617848" cy="67985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b="1" dirty="0"/>
              <a:t>비전 </a:t>
            </a:r>
            <a:r>
              <a:rPr lang="ko-KR" altLang="en-US" sz="1600" b="1" dirty="0" smtClean="0"/>
              <a:t>트랜스포머 </a:t>
            </a:r>
            <a:r>
              <a:rPr lang="en-US" altLang="ko-KR" sz="1600" b="1" dirty="0" err="1"/>
              <a:t>ViT</a:t>
            </a:r>
            <a:r>
              <a:rPr lang="ko-KR" altLang="en-US" sz="1600" b="1" dirty="0" smtClean="0"/>
              <a:t> </a:t>
            </a:r>
            <a:r>
              <a:rPr lang="en-US" altLang="ko-KR" sz="1600" b="1" dirty="0"/>
              <a:t>(Vision </a:t>
            </a:r>
            <a:r>
              <a:rPr lang="en-US" altLang="ko-KR" sz="1600" b="1" dirty="0" smtClean="0"/>
              <a:t>Transformer)</a:t>
            </a:r>
            <a:endParaRPr lang="ko-KR" altLang="en-US" sz="1600" dirty="0" smtClean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5948" y="1707442"/>
            <a:ext cx="1930965" cy="129118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9888" y="1709345"/>
            <a:ext cx="1632401" cy="128928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9887" y="3133339"/>
            <a:ext cx="3512121" cy="1922244"/>
          </a:xfrm>
          <a:prstGeom prst="rect">
            <a:avLst/>
          </a:prstGeom>
        </p:spPr>
      </p:pic>
      <p:sp>
        <p:nvSpPr>
          <p:cNvPr id="12" name="오른쪽 화살표 11"/>
          <p:cNvSpPr/>
          <p:nvPr/>
        </p:nvSpPr>
        <p:spPr>
          <a:xfrm>
            <a:off x="6736063" y="2989779"/>
            <a:ext cx="319967" cy="287119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7549887" y="5224484"/>
            <a:ext cx="2118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불량 이미지 생성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686788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데이터 증강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29"/>
          <a:stretch/>
        </p:blipFill>
        <p:spPr>
          <a:xfrm>
            <a:off x="8222847" y="872407"/>
            <a:ext cx="2774493" cy="575013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836" b="63503"/>
          <a:stretch/>
        </p:blipFill>
        <p:spPr>
          <a:xfrm>
            <a:off x="892249" y="3004349"/>
            <a:ext cx="3716827" cy="209864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86" t="36871" r="43508" b="24971"/>
          <a:stretch/>
        </p:blipFill>
        <p:spPr>
          <a:xfrm>
            <a:off x="5327009" y="2956611"/>
            <a:ext cx="1957500" cy="219412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92249" y="1644194"/>
            <a:ext cx="4434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/>
              <a:t>회전 및 크기 변환</a:t>
            </a:r>
            <a:endParaRPr lang="ko-KR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893969" y="5416709"/>
                <a:ext cx="300691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 smtClean="0"/>
                  <a:t>45</a:t>
                </a:r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r>
                  <a:rPr lang="en-US" altLang="ko-KR" dirty="0" smtClean="0"/>
                  <a:t>, </a:t>
                </a:r>
                <a:r>
                  <a:rPr lang="en-US" altLang="ko-KR" dirty="0"/>
                  <a:t>90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 </m:t>
                    </m:r>
                  </m:oMath>
                </a14:m>
                <a:r>
                  <a:rPr lang="ko-KR" altLang="en-US" dirty="0" smtClean="0"/>
                  <a:t>회전</a:t>
                </a:r>
                <a:endParaRPr lang="en-US" altLang="ko-KR" dirty="0" smtClean="0"/>
              </a:p>
              <a:p>
                <a:r>
                  <a:rPr lang="en-US" altLang="ko-KR" dirty="0"/>
                  <a:t>s</a:t>
                </a:r>
                <a:r>
                  <a:rPr lang="en-US" altLang="ko-KR" dirty="0" smtClean="0"/>
                  <a:t>cale 0.5</a:t>
                </a:r>
                <a:r>
                  <a:rPr lang="ko-KR" altLang="en-US" dirty="0" smtClean="0"/>
                  <a:t>배</a:t>
                </a:r>
                <a:r>
                  <a:rPr lang="en-US" altLang="ko-KR" dirty="0" smtClean="0"/>
                  <a:t>, 2</a:t>
                </a:r>
                <a:r>
                  <a:rPr lang="ko-KR" altLang="en-US" dirty="0" smtClean="0"/>
                  <a:t>배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969" y="5416709"/>
                <a:ext cx="3006911" cy="646331"/>
              </a:xfrm>
              <a:prstGeom prst="rect">
                <a:avLst/>
              </a:prstGeom>
              <a:blipFill>
                <a:blip r:embed="rId4"/>
                <a:stretch>
                  <a:fillRect l="-1826" t="-5660" b="-1415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075678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>
            <a:spLocks/>
          </p:cNvSpPr>
          <p:nvPr/>
        </p:nvSpPr>
        <p:spPr>
          <a:xfrm>
            <a:off x="7264400" y="4658360"/>
            <a:ext cx="895350" cy="1459230"/>
          </a:xfrm>
          <a:custGeom>
            <a:avLst/>
            <a:gdLst>
              <a:gd name="TX0" fmla="*/ 271272 w 542926"/>
              <a:gd name="TY0" fmla="*/ 0 h 542926"/>
              <a:gd name="TX1" fmla="*/ 222499 w 542926"/>
              <a:gd name="TY1" fmla="*/ 4369 h 542926"/>
              <a:gd name="TX2" fmla="*/ 176600 w 542926"/>
              <a:gd name="TY2" fmla="*/ 16966 h 542926"/>
              <a:gd name="TX3" fmla="*/ 134337 w 542926"/>
              <a:gd name="TY3" fmla="*/ 37027 h 542926"/>
              <a:gd name="TX4" fmla="*/ 96478 w 542926"/>
              <a:gd name="TY4" fmla="*/ 63786 h 542926"/>
              <a:gd name="TX5" fmla="*/ 63786 w 542926"/>
              <a:gd name="TY5" fmla="*/ 96478 h 542926"/>
              <a:gd name="TX6" fmla="*/ 37027 w 542926"/>
              <a:gd name="TY6" fmla="*/ 134337 h 542926"/>
              <a:gd name="TX7" fmla="*/ 16966 w 542926"/>
              <a:gd name="TY7" fmla="*/ 176600 h 542926"/>
              <a:gd name="TX8" fmla="*/ 4369 w 542926"/>
              <a:gd name="TY8" fmla="*/ 222499 h 542926"/>
              <a:gd name="TX9" fmla="*/ 0 w 542926"/>
              <a:gd name="TY9" fmla="*/ 271272 h 542926"/>
              <a:gd name="TX10" fmla="*/ 4369 w 542926"/>
              <a:gd name="TY10" fmla="*/ 320044 h 542926"/>
              <a:gd name="TX11" fmla="*/ 16966 w 542926"/>
              <a:gd name="TY11" fmla="*/ 365943 h 542926"/>
              <a:gd name="TX12" fmla="*/ 37027 w 542926"/>
              <a:gd name="TY12" fmla="*/ 408206 h 542926"/>
              <a:gd name="TX13" fmla="*/ 63786 w 542926"/>
              <a:gd name="TY13" fmla="*/ 446065 h 542926"/>
              <a:gd name="TX14" fmla="*/ 96478 w 542926"/>
              <a:gd name="TY14" fmla="*/ 478757 h 542926"/>
              <a:gd name="TX15" fmla="*/ 134337 w 542926"/>
              <a:gd name="TY15" fmla="*/ 505516 h 542926"/>
              <a:gd name="TX16" fmla="*/ 176600 w 542926"/>
              <a:gd name="TY16" fmla="*/ 525577 h 542926"/>
              <a:gd name="TX17" fmla="*/ 222499 w 542926"/>
              <a:gd name="TY17" fmla="*/ 538174 h 542926"/>
              <a:gd name="TX18" fmla="*/ 271272 w 542926"/>
              <a:gd name="TY18" fmla="*/ 542543 h 542926"/>
              <a:gd name="TX19" fmla="*/ 320044 w 542926"/>
              <a:gd name="TY19" fmla="*/ 538174 h 542926"/>
              <a:gd name="TX20" fmla="*/ 365943 w 542926"/>
              <a:gd name="TY20" fmla="*/ 525577 h 542926"/>
              <a:gd name="TX21" fmla="*/ 408206 w 542926"/>
              <a:gd name="TY21" fmla="*/ 505516 h 542926"/>
              <a:gd name="TX22" fmla="*/ 446065 w 542926"/>
              <a:gd name="TY22" fmla="*/ 478757 h 542926"/>
              <a:gd name="TX23" fmla="*/ 478757 w 542926"/>
              <a:gd name="TY23" fmla="*/ 446065 h 542926"/>
              <a:gd name="TX24" fmla="*/ 505516 w 542926"/>
              <a:gd name="TY24" fmla="*/ 408206 h 542926"/>
              <a:gd name="TX25" fmla="*/ 525577 w 542926"/>
              <a:gd name="TY25" fmla="*/ 365943 h 542926"/>
              <a:gd name="TX26" fmla="*/ 538174 w 542926"/>
              <a:gd name="TY26" fmla="*/ 320044 h 542926"/>
              <a:gd name="TX27" fmla="*/ 542544 w 542926"/>
              <a:gd name="TY27" fmla="*/ 271272 h 542926"/>
              <a:gd name="TX28" fmla="*/ 538174 w 542926"/>
              <a:gd name="TY28" fmla="*/ 222499 h 542926"/>
              <a:gd name="TX29" fmla="*/ 525577 w 542926"/>
              <a:gd name="TY29" fmla="*/ 176600 h 542926"/>
              <a:gd name="TX30" fmla="*/ 505516 w 542926"/>
              <a:gd name="TY30" fmla="*/ 134337 h 542926"/>
              <a:gd name="TX31" fmla="*/ 478757 w 542926"/>
              <a:gd name="TY31" fmla="*/ 96478 h 542926"/>
              <a:gd name="TX32" fmla="*/ 446065 w 542926"/>
              <a:gd name="TY32" fmla="*/ 63786 h 542926"/>
              <a:gd name="TX33" fmla="*/ 408206 w 542926"/>
              <a:gd name="TY33" fmla="*/ 37027 h 542926"/>
              <a:gd name="TX34" fmla="*/ 365943 w 542926"/>
              <a:gd name="TY34" fmla="*/ 16966 h 542926"/>
              <a:gd name="TX35" fmla="*/ 320044 w 542926"/>
              <a:gd name="TY35" fmla="*/ 4369 h 542926"/>
              <a:gd name="TX36" fmla="*/ 271272 w 542926"/>
              <a:gd name="TY36" fmla="*/ 0 h 542926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1" y="TY11"/>
              </a:cxn>
              <a:cxn ang="0">
                <a:pos x="TX12" y="TY12"/>
              </a:cxn>
              <a:cxn ang="0">
                <a:pos x="TX13" y="TY13"/>
              </a:cxn>
              <a:cxn ang="0">
                <a:pos x="TX14" y="TY14"/>
              </a:cxn>
              <a:cxn ang="0">
                <a:pos x="TX15" y="TY15"/>
              </a:cxn>
              <a:cxn ang="0">
                <a:pos x="TX16" y="TY16"/>
              </a:cxn>
              <a:cxn ang="0">
                <a:pos x="TX17" y="TY17"/>
              </a:cxn>
              <a:cxn ang="0">
                <a:pos x="TX18" y="TY18"/>
              </a:cxn>
              <a:cxn ang="0">
                <a:pos x="TX19" y="TY19"/>
              </a:cxn>
              <a:cxn ang="0">
                <a:pos x="TX20" y="TY20"/>
              </a:cxn>
              <a:cxn ang="0">
                <a:pos x="TX21" y="TY21"/>
              </a:cxn>
              <a:cxn ang="0">
                <a:pos x="TX22" y="TY22"/>
              </a:cxn>
              <a:cxn ang="0">
                <a:pos x="TX23" y="TY23"/>
              </a:cxn>
              <a:cxn ang="0">
                <a:pos x="TX24" y="TY24"/>
              </a:cxn>
              <a:cxn ang="0">
                <a:pos x="TX25" y="TY25"/>
              </a:cxn>
              <a:cxn ang="0">
                <a:pos x="TX26" y="TY26"/>
              </a:cxn>
              <a:cxn ang="0">
                <a:pos x="TX27" y="TY27"/>
              </a:cxn>
              <a:cxn ang="0">
                <a:pos x="TX28" y="TY28"/>
              </a:cxn>
              <a:cxn ang="0">
                <a:pos x="TX29" y="TY29"/>
              </a:cxn>
              <a:cxn ang="0">
                <a:pos x="TX30" y="TY30"/>
              </a:cxn>
              <a:cxn ang="0">
                <a:pos x="TX31" y="TY31"/>
              </a:cxn>
              <a:cxn ang="0">
                <a:pos x="TX32" y="TY32"/>
              </a:cxn>
              <a:cxn ang="0">
                <a:pos x="TX33" y="TY33"/>
              </a:cxn>
              <a:cxn ang="0">
                <a:pos x="TX34" y="TY34"/>
              </a:cxn>
              <a:cxn ang="0">
                <a:pos x="TX35" y="TY35"/>
              </a:cxn>
              <a:cxn ang="0">
                <a:pos x="TX36" y="TY36"/>
              </a:cxn>
            </a:cxnLst>
            <a:rect l="l" t="t" r="r" b="b"/>
            <a:pathLst>
              <a:path w="542926" h="542926">
                <a:moveTo>
                  <a:pt x="271272" y="0"/>
                </a:moveTo>
                <a:lnTo>
                  <a:pt x="222499" y="4369"/>
                </a:lnTo>
                <a:lnTo>
                  <a:pt x="176600" y="16966"/>
                </a:lnTo>
                <a:lnTo>
                  <a:pt x="134337" y="37027"/>
                </a:lnTo>
                <a:lnTo>
                  <a:pt x="96478" y="63786"/>
                </a:lnTo>
                <a:lnTo>
                  <a:pt x="63786" y="96478"/>
                </a:lnTo>
                <a:lnTo>
                  <a:pt x="37027" y="134337"/>
                </a:lnTo>
                <a:lnTo>
                  <a:pt x="16966" y="176600"/>
                </a:lnTo>
                <a:lnTo>
                  <a:pt x="4369" y="222499"/>
                </a:lnTo>
                <a:lnTo>
                  <a:pt x="0" y="271272"/>
                </a:lnTo>
                <a:lnTo>
                  <a:pt x="4369" y="320044"/>
                </a:lnTo>
                <a:lnTo>
                  <a:pt x="16966" y="365943"/>
                </a:lnTo>
                <a:lnTo>
                  <a:pt x="37027" y="408206"/>
                </a:lnTo>
                <a:lnTo>
                  <a:pt x="63786" y="446065"/>
                </a:lnTo>
                <a:lnTo>
                  <a:pt x="96478" y="478757"/>
                </a:lnTo>
                <a:lnTo>
                  <a:pt x="134337" y="505516"/>
                </a:lnTo>
                <a:lnTo>
                  <a:pt x="176600" y="525577"/>
                </a:lnTo>
                <a:lnTo>
                  <a:pt x="222499" y="538174"/>
                </a:lnTo>
                <a:lnTo>
                  <a:pt x="271272" y="542543"/>
                </a:lnTo>
                <a:lnTo>
                  <a:pt x="320044" y="538174"/>
                </a:lnTo>
                <a:lnTo>
                  <a:pt x="365943" y="525577"/>
                </a:lnTo>
                <a:lnTo>
                  <a:pt x="408206" y="505516"/>
                </a:lnTo>
                <a:lnTo>
                  <a:pt x="446065" y="478757"/>
                </a:lnTo>
                <a:lnTo>
                  <a:pt x="478757" y="446065"/>
                </a:lnTo>
                <a:lnTo>
                  <a:pt x="505516" y="408206"/>
                </a:lnTo>
                <a:lnTo>
                  <a:pt x="525577" y="365943"/>
                </a:lnTo>
                <a:lnTo>
                  <a:pt x="538174" y="320044"/>
                </a:lnTo>
                <a:lnTo>
                  <a:pt x="542544" y="271272"/>
                </a:lnTo>
                <a:lnTo>
                  <a:pt x="538174" y="222499"/>
                </a:lnTo>
                <a:lnTo>
                  <a:pt x="525577" y="176600"/>
                </a:lnTo>
                <a:lnTo>
                  <a:pt x="505516" y="134337"/>
                </a:lnTo>
                <a:lnTo>
                  <a:pt x="478757" y="96478"/>
                </a:lnTo>
                <a:lnTo>
                  <a:pt x="446065" y="63786"/>
                </a:lnTo>
                <a:lnTo>
                  <a:pt x="408206" y="37027"/>
                </a:lnTo>
                <a:lnTo>
                  <a:pt x="365943" y="16966"/>
                </a:lnTo>
                <a:lnTo>
                  <a:pt x="320044" y="4369"/>
                </a:lnTo>
                <a:lnTo>
                  <a:pt x="271272" y="0"/>
                </a:lnTo>
                <a:close/>
              </a:path>
            </a:pathLst>
          </a:custGeom>
          <a:solidFill>
            <a:srgbClr val="003755">
              <a:alpha val="785"/>
            </a:srgbClr>
          </a:solidFill>
        </p:spPr>
        <p:txBody>
          <a:bodyPr vert="horz" wrap="none" lIns="89535" tIns="46355" rIns="89535" bIns="46355" numCol="1" anchor="ctr">
            <a:noAutofit/>
          </a:bodyPr>
          <a:lstStyle/>
          <a:p>
            <a:pPr>
              <a:defRPr/>
            </a:pPr>
            <a:endParaRPr lang="ko-KR" altLang="en-US"/>
          </a:p>
        </p:txBody>
      </p:sp>
      <p:sp>
        <p:nvSpPr>
          <p:cNvPr id="28" name="텍스트 상자 5"/>
          <p:cNvSpPr txBox="1">
            <a:spLocks/>
          </p:cNvSpPr>
          <p:nvPr/>
        </p:nvSpPr>
        <p:spPr>
          <a:xfrm>
            <a:off x="710093" y="5351779"/>
            <a:ext cx="10771815" cy="1108075"/>
          </a:xfrm>
          <a:prstGeom prst="rect">
            <a:avLst/>
          </a:prstGeom>
          <a:noFill/>
        </p:spPr>
        <p:txBody>
          <a:bodyPr vert="horz" wrap="square" lIns="0" tIns="0" rIns="0" bIns="0" anchor="t">
            <a:noAutofit/>
          </a:bodyPr>
          <a:lstStyle/>
          <a:p>
            <a:pPr marL="0" indent="0" algn="l" hangingPunct="1"/>
            <a:r>
              <a:rPr sz="1800" dirty="0">
                <a:latin typeface="맑은 고딕" charset="0"/>
                <a:ea typeface="맑은 고딕" charset="0"/>
              </a:rPr>
              <a:t>2023년 전 </a:t>
            </a:r>
            <a:r>
              <a:rPr sz="1800" dirty="0" err="1">
                <a:latin typeface="맑은 고딕" charset="0"/>
                <a:ea typeface="맑은 고딕" charset="0"/>
              </a:rPr>
              <a:t>세계</a:t>
            </a:r>
            <a:r>
              <a:rPr sz="1800" dirty="0"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latin typeface="맑은 고딕" charset="0"/>
                <a:ea typeface="맑은 고딕" charset="0"/>
              </a:rPr>
              <a:t>인쇄회로기판</a:t>
            </a:r>
            <a:r>
              <a:rPr sz="1800" dirty="0"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latin typeface="맑은 고딕" charset="0"/>
                <a:ea typeface="맑은 고딕" charset="0"/>
              </a:rPr>
              <a:t>시장</a:t>
            </a:r>
            <a:r>
              <a:rPr sz="1800" dirty="0"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latin typeface="맑은 고딕" charset="0"/>
                <a:ea typeface="맑은 고딕" charset="0"/>
              </a:rPr>
              <a:t>규모는</a:t>
            </a:r>
            <a:r>
              <a:rPr sz="1800" dirty="0">
                <a:latin typeface="맑은 고딕" charset="0"/>
                <a:ea typeface="맑은 고딕" charset="0"/>
              </a:rPr>
              <a:t> 696억 9천만 </a:t>
            </a:r>
            <a:r>
              <a:rPr sz="1800" dirty="0" err="1">
                <a:latin typeface="맑은 고딕" charset="0"/>
                <a:ea typeface="맑은 고딕" charset="0"/>
              </a:rPr>
              <a:t>달러로</a:t>
            </a:r>
            <a:r>
              <a:rPr sz="1800" dirty="0"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latin typeface="맑은 고딕" charset="0"/>
                <a:ea typeface="맑은 고딕" charset="0"/>
              </a:rPr>
              <a:t>평가되었습니다</a:t>
            </a:r>
            <a:r>
              <a:rPr sz="1800" dirty="0">
                <a:latin typeface="맑은 고딕" charset="0"/>
                <a:ea typeface="맑은 고딕" charset="0"/>
              </a:rPr>
              <a:t>. </a:t>
            </a:r>
            <a:r>
              <a:rPr sz="1800" dirty="0" err="1">
                <a:latin typeface="맑은 고딕" charset="0"/>
                <a:ea typeface="맑은 고딕" charset="0"/>
              </a:rPr>
              <a:t>시장은</a:t>
            </a:r>
            <a:r>
              <a:rPr sz="1800" dirty="0">
                <a:latin typeface="맑은 고딕" charset="0"/>
                <a:ea typeface="맑은 고딕" charset="0"/>
              </a:rPr>
              <a:t> 2024년 715억 7천만 </a:t>
            </a:r>
            <a:r>
              <a:rPr sz="1800" dirty="0" err="1">
                <a:latin typeface="맑은 고딕" charset="0"/>
                <a:ea typeface="맑은 고딕" charset="0"/>
              </a:rPr>
              <a:t>달러에서</a:t>
            </a:r>
            <a:r>
              <a:rPr sz="1800" dirty="0">
                <a:latin typeface="맑은 고딕" charset="0"/>
                <a:ea typeface="맑은 고딕" charset="0"/>
              </a:rPr>
              <a:t> 2032년까지 1,134억 9천만 </a:t>
            </a:r>
            <a:r>
              <a:rPr sz="1800" dirty="0" err="1">
                <a:latin typeface="맑은 고딕" charset="0"/>
                <a:ea typeface="맑은 고딕" charset="0"/>
              </a:rPr>
              <a:t>달러로</a:t>
            </a:r>
            <a:r>
              <a:rPr sz="1800" dirty="0"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latin typeface="맑은 고딕" charset="0"/>
                <a:ea typeface="맑은 고딕" charset="0"/>
              </a:rPr>
              <a:t>성장하여</a:t>
            </a:r>
            <a:r>
              <a:rPr sz="1800" dirty="0"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latin typeface="맑은 고딕" charset="0"/>
                <a:ea typeface="맑은 고딕" charset="0"/>
              </a:rPr>
              <a:t>예측</a:t>
            </a:r>
            <a:r>
              <a:rPr sz="1800" dirty="0"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latin typeface="맑은 고딕" charset="0"/>
                <a:ea typeface="맑은 고딕" charset="0"/>
              </a:rPr>
              <a:t>기간</a:t>
            </a:r>
            <a:r>
              <a:rPr sz="1800" dirty="0"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latin typeface="맑은 고딕" charset="0"/>
                <a:ea typeface="맑은 고딕" charset="0"/>
              </a:rPr>
              <a:t>동안</a:t>
            </a:r>
            <a:r>
              <a:rPr sz="1800" dirty="0"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latin typeface="맑은 고딕" charset="0"/>
                <a:ea typeface="맑은 고딕" charset="0"/>
              </a:rPr>
              <a:t>연평균</a:t>
            </a:r>
            <a:r>
              <a:rPr sz="1800" dirty="0"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latin typeface="맑은 고딕" charset="0"/>
                <a:ea typeface="맑은 고딕" charset="0"/>
              </a:rPr>
              <a:t>성장률</a:t>
            </a:r>
            <a:r>
              <a:rPr sz="1800" dirty="0">
                <a:latin typeface="맑은 고딕" charset="0"/>
                <a:ea typeface="맑은 고딕" charset="0"/>
              </a:rPr>
              <a:t>(CAGR) 5.9%를 </a:t>
            </a:r>
            <a:r>
              <a:rPr sz="1800" dirty="0" err="1">
                <a:latin typeface="맑은 고딕" charset="0"/>
                <a:ea typeface="맑은 고딕" charset="0"/>
              </a:rPr>
              <a:t>나타낼</a:t>
            </a:r>
            <a:r>
              <a:rPr sz="1800" dirty="0"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latin typeface="맑은 고딕" charset="0"/>
                <a:ea typeface="맑은 고딕" charset="0"/>
              </a:rPr>
              <a:t>것으로</a:t>
            </a:r>
            <a:r>
              <a:rPr sz="1800" dirty="0"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latin typeface="맑은 고딕" charset="0"/>
                <a:ea typeface="맑은 고딕" charset="0"/>
              </a:rPr>
              <a:t>예상됩니다</a:t>
            </a:r>
            <a:r>
              <a:rPr sz="1800" dirty="0">
                <a:latin typeface="맑은 고딕" charset="0"/>
                <a:ea typeface="맑은 고딕" charset="0"/>
              </a:rPr>
              <a:t>. 								</a:t>
            </a:r>
            <a:endParaRPr lang="ko-KR" altLang="en-US" sz="1800" dirty="0">
              <a:latin typeface="맑은 고딕" charset="0"/>
              <a:ea typeface="맑은 고딕" charset="0"/>
            </a:endParaRPr>
          </a:p>
          <a:p>
            <a:pPr marL="0" indent="0" algn="r" hangingPunct="1"/>
            <a:r>
              <a:rPr sz="1800" dirty="0">
                <a:latin typeface="맑은 고딕" charset="0"/>
                <a:ea typeface="맑은 고딕" charset="0"/>
              </a:rPr>
              <a:t>							</a:t>
            </a:r>
            <a:r>
              <a:rPr sz="1800" dirty="0" err="1" smtClean="0">
                <a:latin typeface="맑은 고딕" charset="0"/>
                <a:ea typeface="맑은 고딕" charset="0"/>
              </a:rPr>
              <a:t>출처</a:t>
            </a:r>
            <a:r>
              <a:rPr sz="1800" dirty="0" smtClean="0">
                <a:latin typeface="맑은 고딕" charset="0"/>
                <a:ea typeface="맑은 고딕" charset="0"/>
              </a:rPr>
              <a:t> </a:t>
            </a:r>
            <a:r>
              <a:rPr sz="1800" dirty="0">
                <a:latin typeface="맑은 고딕" charset="0"/>
                <a:ea typeface="맑은 고딕" charset="0"/>
              </a:rPr>
              <a:t>: </a:t>
            </a:r>
            <a:r>
              <a:rPr sz="1800" dirty="0" err="1">
                <a:latin typeface="맑은 고딕" charset="0"/>
                <a:ea typeface="맑은 고딕" charset="0"/>
              </a:rPr>
              <a:t>포츈</a:t>
            </a:r>
            <a:r>
              <a:rPr sz="1800" dirty="0"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latin typeface="맑은 고딕" charset="0"/>
                <a:ea typeface="맑은 고딕" charset="0"/>
              </a:rPr>
              <a:t>비즈니스</a:t>
            </a:r>
            <a:r>
              <a:rPr sz="1800" dirty="0"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latin typeface="맑은 고딕" charset="0"/>
                <a:ea typeface="맑은 고딕" charset="0"/>
              </a:rPr>
              <a:t>인사이트</a:t>
            </a:r>
            <a:endParaRPr lang="ko-KR" altLang="en-US" sz="1800" dirty="0">
              <a:latin typeface="맑은 고딕" charset="0"/>
              <a:ea typeface="맑은 고딕" charset="0"/>
            </a:endParaRPr>
          </a:p>
        </p:txBody>
      </p:sp>
      <p:pic>
        <p:nvPicPr>
          <p:cNvPr id="29" name="그림 6" descr="C:/Users/김성일/AppData/Roaming/PolarisOffice/ETemp/16788_9921360/fImage161020129841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606002"/>
            <a:ext cx="8990330" cy="3557818"/>
          </a:xfrm>
          <a:prstGeom prst="rect">
            <a:avLst/>
          </a:prstGeom>
          <a:noFill/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80439"/>
            <a:ext cx="10515600" cy="1325563"/>
          </a:xfrm>
        </p:spPr>
        <p:txBody>
          <a:bodyPr/>
          <a:lstStyle/>
          <a:p>
            <a:r>
              <a:rPr lang="en-US" altLang="ko-KR" dirty="0" smtClean="0"/>
              <a:t>PCB</a:t>
            </a:r>
            <a:r>
              <a:rPr lang="ko-KR" altLang="en-US" dirty="0" err="1" smtClean="0"/>
              <a:t>인쇄회로판</a:t>
            </a:r>
            <a:r>
              <a:rPr lang="ko-KR" altLang="en-US" dirty="0" smtClean="0"/>
              <a:t> 시장규모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34858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데이터 전처리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290"/>
          <a:stretch/>
        </p:blipFill>
        <p:spPr>
          <a:xfrm>
            <a:off x="5085814" y="3883193"/>
            <a:ext cx="3993870" cy="224327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645" b="33707"/>
          <a:stretch/>
        </p:blipFill>
        <p:spPr>
          <a:xfrm>
            <a:off x="5085814" y="1644194"/>
            <a:ext cx="3993870" cy="223899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095"/>
          <a:stretch/>
        </p:blipFill>
        <p:spPr>
          <a:xfrm>
            <a:off x="870732" y="2841868"/>
            <a:ext cx="3993870" cy="225663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92249" y="1644194"/>
            <a:ext cx="4434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/>
              <a:t>히스토그램 분석</a:t>
            </a:r>
            <a:endParaRPr lang="ko-KR" altLang="en-US" sz="2400" dirty="0"/>
          </a:p>
        </p:txBody>
      </p:sp>
      <p:grpSp>
        <p:nvGrpSpPr>
          <p:cNvPr id="12" name="그룹 11"/>
          <p:cNvGrpSpPr/>
          <p:nvPr/>
        </p:nvGrpSpPr>
        <p:grpSpPr>
          <a:xfrm>
            <a:off x="9159922" y="2087863"/>
            <a:ext cx="2718889" cy="1351659"/>
            <a:chOff x="9327702" y="1873699"/>
            <a:chExt cx="2718889" cy="1351659"/>
          </a:xfrm>
        </p:grpSpPr>
        <p:sp>
          <p:nvSpPr>
            <p:cNvPr id="8" name="TextBox 7"/>
            <p:cNvSpPr txBox="1"/>
            <p:nvPr/>
          </p:nvSpPr>
          <p:spPr>
            <a:xfrm>
              <a:off x="9327702" y="2302028"/>
              <a:ext cx="271888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이미지의 히스토그램을 </a:t>
              </a:r>
              <a:r>
                <a:rPr lang="ko-KR" altLang="en-US" dirty="0" err="1"/>
                <a:t>평활화하여</a:t>
              </a:r>
              <a:r>
                <a:rPr lang="ko-KR" altLang="en-US" dirty="0"/>
                <a:t> 이미지의 대비를 향상시키는 데 사용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9327702" y="1873699"/>
              <a:ext cx="27188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err="1"/>
                <a:t>equalizeHist</a:t>
              </a:r>
              <a:endParaRPr lang="ko-KR" altLang="en-US" b="1" dirty="0"/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9159922" y="4328998"/>
            <a:ext cx="2718889" cy="1351659"/>
            <a:chOff x="9327702" y="1873699"/>
            <a:chExt cx="2718889" cy="1351659"/>
          </a:xfrm>
        </p:grpSpPr>
        <p:sp>
          <p:nvSpPr>
            <p:cNvPr id="14" name="TextBox 13"/>
            <p:cNvSpPr txBox="1"/>
            <p:nvPr/>
          </p:nvSpPr>
          <p:spPr>
            <a:xfrm>
              <a:off x="9327702" y="2302028"/>
              <a:ext cx="271888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히스토그램 </a:t>
              </a:r>
              <a:r>
                <a:rPr lang="ko-KR" altLang="en-US" dirty="0" err="1"/>
                <a:t>평활화의</a:t>
              </a:r>
              <a:r>
                <a:rPr lang="ko-KR" altLang="en-US" dirty="0"/>
                <a:t> 변형된 방법으로</a:t>
              </a:r>
              <a:r>
                <a:rPr lang="en-US" altLang="ko-KR" dirty="0"/>
                <a:t>, </a:t>
              </a:r>
              <a:r>
                <a:rPr lang="ko-KR" altLang="en-US" dirty="0"/>
                <a:t>이미지의 대비를 개선하는 데 사용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9327702" y="1873699"/>
              <a:ext cx="27188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smtClean="0"/>
                <a:t>CLAHE</a:t>
              </a:r>
              <a:endParaRPr lang="ko-KR" alt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60432796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데이터 전처리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92249" y="1639911"/>
            <a:ext cx="4434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 smtClean="0"/>
              <a:t>Hsv_color_mask</a:t>
            </a:r>
            <a:endParaRPr lang="ko-KR" altLang="en-US" sz="2400" dirty="0"/>
          </a:p>
        </p:txBody>
      </p:sp>
      <p:grpSp>
        <p:nvGrpSpPr>
          <p:cNvPr id="11" name="그룹 10"/>
          <p:cNvGrpSpPr/>
          <p:nvPr/>
        </p:nvGrpSpPr>
        <p:grpSpPr>
          <a:xfrm>
            <a:off x="892249" y="1896153"/>
            <a:ext cx="7504619" cy="4477993"/>
            <a:chOff x="892249" y="1692604"/>
            <a:chExt cx="8213848" cy="4901189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89" b="66728"/>
            <a:stretch/>
          </p:blipFill>
          <p:spPr>
            <a:xfrm>
              <a:off x="892249" y="3137847"/>
              <a:ext cx="4026049" cy="2248250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8" t="33884" r="-208" b="33333"/>
            <a:stretch/>
          </p:blipFill>
          <p:spPr>
            <a:xfrm>
              <a:off x="5080047" y="1870743"/>
              <a:ext cx="4026049" cy="2248250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09" t="67279" r="209" b="-62"/>
            <a:stretch/>
          </p:blipFill>
          <p:spPr>
            <a:xfrm>
              <a:off x="5080048" y="4345543"/>
              <a:ext cx="4026049" cy="2248250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5767182" y="1692604"/>
              <a:ext cx="26517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smtClean="0"/>
                <a:t>green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767182" y="4199451"/>
              <a:ext cx="26517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smtClean="0"/>
                <a:t>red</a:t>
              </a:r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4647" y="2918911"/>
            <a:ext cx="3235209" cy="2426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09658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892248" y="1644194"/>
            <a:ext cx="77903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/>
              <a:t>Histogram </a:t>
            </a:r>
            <a:r>
              <a:rPr lang="en-US" altLang="ko-KR" sz="2400" dirty="0" err="1">
                <a:latin typeface="KoPub돋움체_Pro Light" pitchFamily="18" charset="-127"/>
                <a:ea typeface="KoPub돋움체_Pro Light" pitchFamily="18" charset="-127"/>
              </a:rPr>
              <a:t>backprojection</a:t>
            </a:r>
            <a:r>
              <a:rPr lang="ko-KR" altLang="en-US" sz="2400" dirty="0" smtClean="0"/>
              <a:t> </a:t>
            </a:r>
            <a:r>
              <a:rPr lang="en-US" altLang="ko-KR" sz="2400" dirty="0" smtClean="0"/>
              <a:t>(</a:t>
            </a:r>
            <a:r>
              <a:rPr lang="ko-KR" altLang="en-US" sz="2400" dirty="0" smtClean="0"/>
              <a:t>히스토그램 </a:t>
            </a:r>
            <a:r>
              <a:rPr lang="ko-KR" altLang="en-US" sz="2400" dirty="0" err="1" smtClean="0"/>
              <a:t>역투영</a:t>
            </a:r>
            <a:r>
              <a:rPr lang="en-US" altLang="ko-KR" sz="2400" dirty="0" smtClean="0"/>
              <a:t>)</a:t>
            </a:r>
            <a:endParaRPr lang="ko-KR" altLang="en-US" sz="2400" dirty="0"/>
          </a:p>
        </p:txBody>
      </p:sp>
      <p:grpSp>
        <p:nvGrpSpPr>
          <p:cNvPr id="8" name="그룹 7"/>
          <p:cNvGrpSpPr/>
          <p:nvPr/>
        </p:nvGrpSpPr>
        <p:grpSpPr>
          <a:xfrm>
            <a:off x="815830" y="2429661"/>
            <a:ext cx="10560340" cy="2777548"/>
            <a:chOff x="758025" y="2630996"/>
            <a:chExt cx="10560340" cy="2777548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8025" y="2630996"/>
              <a:ext cx="7053743" cy="2777548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287"/>
            <a:stretch/>
          </p:blipFill>
          <p:spPr>
            <a:xfrm>
              <a:off x="7811768" y="2636331"/>
              <a:ext cx="3506597" cy="2772213"/>
            </a:xfrm>
            <a:prstGeom prst="rect">
              <a:avLst/>
            </a:prstGeom>
          </p:spPr>
        </p:pic>
      </p:grpSp>
      <p:sp>
        <p:nvSpPr>
          <p:cNvPr id="10" name="직사각형 9"/>
          <p:cNvSpPr/>
          <p:nvPr/>
        </p:nvSpPr>
        <p:spPr>
          <a:xfrm>
            <a:off x="1010567" y="2785092"/>
            <a:ext cx="517150" cy="31894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1010567" y="3384541"/>
            <a:ext cx="193765" cy="239114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데이터 전처리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4576731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892248" y="1644194"/>
            <a:ext cx="77903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/>
              <a:t>Histogram </a:t>
            </a:r>
            <a:r>
              <a:rPr lang="en-US" altLang="ko-KR" sz="2400" dirty="0" err="1">
                <a:latin typeface="KoPub돋움체_Pro Light" pitchFamily="18" charset="-127"/>
                <a:ea typeface="KoPub돋움체_Pro Light" pitchFamily="18" charset="-127"/>
              </a:rPr>
              <a:t>backprojection</a:t>
            </a:r>
            <a:r>
              <a:rPr lang="ko-KR" altLang="en-US" sz="2400" dirty="0" smtClean="0"/>
              <a:t> </a:t>
            </a:r>
            <a:r>
              <a:rPr lang="en-US" altLang="ko-KR" sz="2400" dirty="0" smtClean="0"/>
              <a:t>(</a:t>
            </a:r>
            <a:r>
              <a:rPr lang="ko-KR" altLang="en-US" sz="2400" dirty="0" smtClean="0"/>
              <a:t>히스토그램 </a:t>
            </a:r>
            <a:r>
              <a:rPr lang="ko-KR" altLang="en-US" sz="2400" dirty="0" err="1" smtClean="0"/>
              <a:t>역투영</a:t>
            </a:r>
            <a:r>
              <a:rPr lang="en-US" altLang="ko-KR" sz="2400" dirty="0" smtClean="0"/>
              <a:t>)</a:t>
            </a:r>
            <a:endParaRPr lang="ko-KR" altLang="en-US" sz="2400" dirty="0"/>
          </a:p>
        </p:txBody>
      </p:sp>
      <p:grpSp>
        <p:nvGrpSpPr>
          <p:cNvPr id="4" name="그룹 3"/>
          <p:cNvGrpSpPr/>
          <p:nvPr/>
        </p:nvGrpSpPr>
        <p:grpSpPr>
          <a:xfrm>
            <a:off x="867891" y="2356465"/>
            <a:ext cx="10456219" cy="2801153"/>
            <a:chOff x="892248" y="2356466"/>
            <a:chExt cx="9722050" cy="2604474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0694"/>
            <a:stretch/>
          </p:blipFill>
          <p:spPr>
            <a:xfrm>
              <a:off x="892248" y="2356466"/>
              <a:ext cx="4861025" cy="2604474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6" t="49877" r="-196" b="-156"/>
            <a:stretch/>
          </p:blipFill>
          <p:spPr>
            <a:xfrm>
              <a:off x="5753273" y="2356466"/>
              <a:ext cx="4861025" cy="2604474"/>
            </a:xfrm>
            <a:prstGeom prst="rect">
              <a:avLst/>
            </a:prstGeom>
          </p:spPr>
        </p:pic>
      </p:grp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데이터 전처리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4409724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데이터 전처리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92249" y="1637872"/>
            <a:ext cx="4434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L</a:t>
            </a:r>
            <a:r>
              <a:rPr lang="en-US" altLang="ko-KR" sz="2400" dirty="0" smtClean="0"/>
              <a:t>abeling</a:t>
            </a:r>
            <a:endParaRPr lang="ko-KR" altLang="en-US" sz="24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9" t="67279" r="209" b="-62"/>
          <a:stretch/>
        </p:blipFill>
        <p:spPr>
          <a:xfrm>
            <a:off x="1087546" y="2163655"/>
            <a:ext cx="3470026" cy="193775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397"/>
          <a:stretch/>
        </p:blipFill>
        <p:spPr>
          <a:xfrm>
            <a:off x="6100266" y="2617790"/>
            <a:ext cx="5497375" cy="2951651"/>
          </a:xfrm>
          <a:prstGeom prst="rect">
            <a:avLst/>
          </a:prstGeom>
        </p:spPr>
      </p:pic>
      <p:sp>
        <p:nvSpPr>
          <p:cNvPr id="6" name="오른쪽 화살표 5"/>
          <p:cNvSpPr/>
          <p:nvPr/>
        </p:nvSpPr>
        <p:spPr>
          <a:xfrm rot="5400000">
            <a:off x="2662575" y="4194833"/>
            <a:ext cx="319967" cy="287119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546" y="4498376"/>
            <a:ext cx="3470026" cy="1880948"/>
          </a:xfrm>
          <a:prstGeom prst="rect">
            <a:avLst/>
          </a:prstGeom>
        </p:spPr>
      </p:pic>
      <p:sp>
        <p:nvSpPr>
          <p:cNvPr id="8" name="오른쪽 화살표 7"/>
          <p:cNvSpPr/>
          <p:nvPr/>
        </p:nvSpPr>
        <p:spPr>
          <a:xfrm rot="19800000">
            <a:off x="4725461" y="4298358"/>
            <a:ext cx="1203095" cy="498312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41410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데이터 전처리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92248" y="1644194"/>
            <a:ext cx="61712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 smtClean="0"/>
              <a:t>Absdiff</a:t>
            </a:r>
            <a:r>
              <a:rPr lang="en-US" altLang="ko-KR" sz="2400" dirty="0" smtClean="0"/>
              <a:t>(</a:t>
            </a:r>
            <a:r>
              <a:rPr lang="ko-KR" altLang="en-US" sz="2400" dirty="0" smtClean="0"/>
              <a:t>절대값 차 연산</a:t>
            </a:r>
            <a:r>
              <a:rPr lang="en-US" altLang="ko-KR" sz="2400" dirty="0" smtClean="0"/>
              <a:t>)</a:t>
            </a:r>
            <a:endParaRPr lang="ko-KR" altLang="en-US" sz="24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249" y="2346587"/>
            <a:ext cx="8383817" cy="3272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84212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데이터 전처리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272" b="33333"/>
          <a:stretch/>
        </p:blipFill>
        <p:spPr>
          <a:xfrm>
            <a:off x="892249" y="3070479"/>
            <a:ext cx="4061298" cy="229019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13" t="66544" r="413" b="-61"/>
          <a:stretch/>
        </p:blipFill>
        <p:spPr>
          <a:xfrm>
            <a:off x="4953547" y="3062090"/>
            <a:ext cx="4061298" cy="229858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92249" y="1644194"/>
            <a:ext cx="4434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Sobel Edge </a:t>
            </a:r>
            <a:r>
              <a:rPr lang="en-US" altLang="ko-KR" sz="2400" dirty="0" smtClean="0"/>
              <a:t>Detection</a:t>
            </a:r>
            <a:endParaRPr lang="ko-KR" alt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9185089" y="3815387"/>
            <a:ext cx="26517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이미지에서 가장자리를 감지하는 데 사용되는 알고리즘</a:t>
            </a:r>
          </a:p>
        </p:txBody>
      </p:sp>
    </p:spTree>
    <p:extLst>
      <p:ext uri="{BB962C8B-B14F-4D97-AF65-F5344CB8AC3E}">
        <p14:creationId xmlns:p14="http://schemas.microsoft.com/office/powerpoint/2010/main" val="292324325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데이터 전처리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249" y="2191954"/>
            <a:ext cx="8011450" cy="434861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92249" y="1641079"/>
            <a:ext cx="4434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Canny Edge Detection</a:t>
            </a:r>
            <a:endParaRPr lang="ko-KR" alt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9185089" y="3815387"/>
            <a:ext cx="26517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이미지에서 가장자리를 감지하는 데 사용되는 알고리즘</a:t>
            </a:r>
          </a:p>
        </p:txBody>
      </p:sp>
    </p:spTree>
    <p:extLst>
      <p:ext uri="{BB962C8B-B14F-4D97-AF65-F5344CB8AC3E}">
        <p14:creationId xmlns:p14="http://schemas.microsoft.com/office/powerpoint/2010/main" val="237519740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데이터 전처리</a:t>
            </a:r>
            <a:endParaRPr lang="ko-KR" altLang="en-US" dirty="0"/>
          </a:p>
        </p:txBody>
      </p:sp>
      <p:grpSp>
        <p:nvGrpSpPr>
          <p:cNvPr id="5" name="그룹 4"/>
          <p:cNvGrpSpPr/>
          <p:nvPr/>
        </p:nvGrpSpPr>
        <p:grpSpPr>
          <a:xfrm>
            <a:off x="1066800" y="1755498"/>
            <a:ext cx="10058400" cy="4111624"/>
            <a:chOff x="1022831" y="2133002"/>
            <a:chExt cx="10058400" cy="4111624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9652" b="87967"/>
            <a:stretch/>
          </p:blipFill>
          <p:spPr>
            <a:xfrm>
              <a:off x="7800509" y="2133002"/>
              <a:ext cx="3280722" cy="1209382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296"/>
            <a:stretch/>
          </p:blipFill>
          <p:spPr>
            <a:xfrm>
              <a:off x="1022831" y="3447875"/>
              <a:ext cx="10058400" cy="2796751"/>
            </a:xfrm>
            <a:prstGeom prst="rect">
              <a:avLst/>
            </a:prstGeom>
          </p:spPr>
        </p:pic>
      </p:grpSp>
      <p:sp>
        <p:nvSpPr>
          <p:cNvPr id="6" name="오른쪽 화살표 5"/>
          <p:cNvSpPr/>
          <p:nvPr/>
        </p:nvSpPr>
        <p:spPr>
          <a:xfrm rot="8944601">
            <a:off x="10281318" y="4747997"/>
            <a:ext cx="1218800" cy="47716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892249" y="1644194"/>
            <a:ext cx="55001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 smtClean="0">
                <a:latin typeface="KoPub돋움체_Pro Light" pitchFamily="18" charset="-127"/>
                <a:ea typeface="KoPub돋움체_Pro Light" pitchFamily="18" charset="-127"/>
              </a:rPr>
              <a:t>Template_matching</a:t>
            </a:r>
            <a:endParaRPr lang="ko-KR" altLang="en-US" sz="2400" dirty="0"/>
          </a:p>
        </p:txBody>
      </p:sp>
      <p:sp>
        <p:nvSpPr>
          <p:cNvPr id="8" name="직사각형 7"/>
          <p:cNvSpPr/>
          <p:nvPr/>
        </p:nvSpPr>
        <p:spPr>
          <a:xfrm>
            <a:off x="7768206" y="2528767"/>
            <a:ext cx="595618" cy="43611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오른쪽 화살표 8"/>
          <p:cNvSpPr/>
          <p:nvPr/>
        </p:nvSpPr>
        <p:spPr>
          <a:xfrm rot="1800000">
            <a:off x="6516652" y="2035470"/>
            <a:ext cx="1218800" cy="47716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862469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Yolov10</a:t>
            </a:r>
            <a:endParaRPr lang="ko-KR" altLang="en-US" dirty="0"/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623630" y="5268430"/>
            <a:ext cx="1099734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ko-KR" altLang="en-US" b="1" dirty="0" smtClean="0">
                <a:latin typeface="Arial" panose="020B0604020202020204" pitchFamily="34" charset="0"/>
              </a:rPr>
              <a:t>사용 예시</a:t>
            </a:r>
            <a:endParaRPr kumimoji="0" lang="en-US" altLang="ko-KR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자율 </a:t>
            </a:r>
            <a:r>
              <a:rPr kumimoji="0" lang="ko-KR" altLang="ko-KR" sz="18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주행차</a:t>
            </a:r>
            <a:r>
              <a:rPr kumimoji="0" lang="ko-KR" altLang="ko-K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도로에서 차량, 보행자, 도로 표지판 등을 실시간으로 탐지하여 자율 주행을 지원합니다.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비디오 감시 시스템</a:t>
            </a:r>
            <a:r>
              <a:rPr kumimoji="0" lang="ko-KR" altLang="ko-K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CCTV 영상을 분석하여 사람이나 차량을 감지하고 경고를 생성합니다.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의료 영상 분석</a:t>
            </a:r>
            <a:r>
              <a:rPr kumimoji="0" lang="ko-KR" altLang="ko-K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의료 이미지에서 병변이나 다른 구조를 탐지하여 진단을 돕습니다. 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630" y="1644194"/>
            <a:ext cx="6328963" cy="3560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90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older 3"/>
          <p:cNvSpPr txBox="1">
            <a:spLocks noGrp="1"/>
          </p:cNvSpPr>
          <p:nvPr>
            <p:ph type="body" idx="4294967295"/>
          </p:nvPr>
        </p:nvSpPr>
        <p:spPr>
          <a:xfrm>
            <a:off x="1286669" y="1949450"/>
            <a:ext cx="9618663" cy="923925"/>
          </a:xfrm>
          <a:prstGeom prst="rect">
            <a:avLst/>
          </a:prstGeom>
        </p:spPr>
        <p:txBody>
          <a:bodyPr vert="horz" wrap="square" lIns="0" tIns="0" rIns="0" bIns="0" numCol="1" anchor="t">
            <a:spAutoFit/>
          </a:bodyPr>
          <a:lstStyle>
            <a:lvl1pPr marL="0" indent="0">
              <a:buFontTx/>
              <a:buNone/>
              <a:defRPr lang="en-GB" altLang="en-US" sz="2400" b="1" i="0">
                <a:solidFill>
                  <a:srgbClr val="2D75B6"/>
                </a:solidFill>
                <a:latin typeface="맑은 고딕" charset="0"/>
                <a:cs typeface="맑은 고딕" charset="0"/>
              </a:defRPr>
            </a:lvl1pPr>
          </a:lstStyle>
          <a:p>
            <a:pPr marL="0" indent="0" rtl="0"/>
            <a:r>
              <a:rPr sz="2000" dirty="0" err="1">
                <a:solidFill>
                  <a:srgbClr val="000000"/>
                </a:solidFill>
              </a:rPr>
              <a:t>인쇄회로기판은</a:t>
            </a:r>
            <a:r>
              <a:rPr sz="2000" dirty="0">
                <a:solidFill>
                  <a:srgbClr val="000000"/>
                </a:solidFill>
              </a:rPr>
              <a:t> </a:t>
            </a:r>
            <a:r>
              <a:rPr sz="2000" dirty="0" err="1">
                <a:solidFill>
                  <a:srgbClr val="000000"/>
                </a:solidFill>
              </a:rPr>
              <a:t>컴퓨터에</a:t>
            </a:r>
            <a:r>
              <a:rPr sz="2000" dirty="0">
                <a:solidFill>
                  <a:srgbClr val="000000"/>
                </a:solidFill>
              </a:rPr>
              <a:t> </a:t>
            </a:r>
            <a:r>
              <a:rPr sz="2000" dirty="0" err="1">
                <a:solidFill>
                  <a:srgbClr val="000000"/>
                </a:solidFill>
              </a:rPr>
              <a:t>가장</a:t>
            </a:r>
            <a:r>
              <a:rPr sz="2000" dirty="0">
                <a:solidFill>
                  <a:srgbClr val="000000"/>
                </a:solidFill>
              </a:rPr>
              <a:t> </a:t>
            </a:r>
            <a:r>
              <a:rPr sz="2000" dirty="0" err="1">
                <a:solidFill>
                  <a:srgbClr val="000000"/>
                </a:solidFill>
              </a:rPr>
              <a:t>많이</a:t>
            </a:r>
            <a:r>
              <a:rPr sz="2000" dirty="0">
                <a:solidFill>
                  <a:srgbClr val="000000"/>
                </a:solidFill>
              </a:rPr>
              <a:t> </a:t>
            </a:r>
            <a:r>
              <a:rPr sz="2000" dirty="0" err="1">
                <a:solidFill>
                  <a:srgbClr val="000000"/>
                </a:solidFill>
              </a:rPr>
              <a:t>사용되며,TV,휴대폰,자동차,통신,의료</a:t>
            </a:r>
            <a:r>
              <a:rPr sz="2000" dirty="0">
                <a:solidFill>
                  <a:srgbClr val="000000"/>
                </a:solidFill>
              </a:rPr>
              <a:t> 등 </a:t>
            </a:r>
            <a:r>
              <a:rPr sz="2000" dirty="0" err="1">
                <a:solidFill>
                  <a:srgbClr val="000000"/>
                </a:solidFill>
              </a:rPr>
              <a:t>광범위하게</a:t>
            </a:r>
            <a:r>
              <a:rPr sz="2000" dirty="0">
                <a:solidFill>
                  <a:srgbClr val="000000"/>
                </a:solidFill>
              </a:rPr>
              <a:t> </a:t>
            </a:r>
            <a:r>
              <a:rPr sz="2000" dirty="0" err="1">
                <a:solidFill>
                  <a:srgbClr val="000000"/>
                </a:solidFill>
              </a:rPr>
              <a:t>쓰입니다</a:t>
            </a:r>
            <a:r>
              <a:rPr sz="2000" dirty="0" smtClean="0">
                <a:solidFill>
                  <a:srgbClr val="000000"/>
                </a:solidFill>
              </a:rPr>
              <a:t>. </a:t>
            </a:r>
            <a:r>
              <a:rPr sz="2000" dirty="0" err="1" smtClean="0">
                <a:solidFill>
                  <a:srgbClr val="000000"/>
                </a:solidFill>
              </a:rPr>
              <a:t>높은</a:t>
            </a:r>
            <a:r>
              <a:rPr sz="2000" dirty="0" smtClean="0">
                <a:solidFill>
                  <a:srgbClr val="000000"/>
                </a:solidFill>
              </a:rPr>
              <a:t> </a:t>
            </a:r>
            <a:r>
              <a:rPr sz="2000" dirty="0" err="1">
                <a:solidFill>
                  <a:srgbClr val="000000"/>
                </a:solidFill>
              </a:rPr>
              <a:t>정밀도의</a:t>
            </a:r>
            <a:r>
              <a:rPr sz="2000" dirty="0">
                <a:solidFill>
                  <a:srgbClr val="000000"/>
                </a:solidFill>
              </a:rPr>
              <a:t> </a:t>
            </a:r>
            <a:r>
              <a:rPr sz="2000" dirty="0" err="1">
                <a:solidFill>
                  <a:srgbClr val="000000"/>
                </a:solidFill>
              </a:rPr>
              <a:t>필요성과</a:t>
            </a:r>
            <a:r>
              <a:rPr sz="2000" dirty="0">
                <a:solidFill>
                  <a:srgbClr val="000000"/>
                </a:solidFill>
              </a:rPr>
              <a:t> </a:t>
            </a:r>
            <a:r>
              <a:rPr sz="2000" dirty="0" err="1">
                <a:solidFill>
                  <a:srgbClr val="000000"/>
                </a:solidFill>
              </a:rPr>
              <a:t>숙련된</a:t>
            </a:r>
            <a:r>
              <a:rPr sz="2000" dirty="0">
                <a:solidFill>
                  <a:srgbClr val="000000"/>
                </a:solidFill>
              </a:rPr>
              <a:t> </a:t>
            </a:r>
            <a:r>
              <a:rPr sz="2000" dirty="0" err="1">
                <a:solidFill>
                  <a:srgbClr val="000000"/>
                </a:solidFill>
              </a:rPr>
              <a:t>인력</a:t>
            </a:r>
            <a:r>
              <a:rPr sz="2000" dirty="0">
                <a:solidFill>
                  <a:srgbClr val="000000"/>
                </a:solidFill>
              </a:rPr>
              <a:t> </a:t>
            </a:r>
            <a:r>
              <a:rPr sz="2000" dirty="0" err="1">
                <a:solidFill>
                  <a:srgbClr val="000000"/>
                </a:solidFill>
              </a:rPr>
              <a:t>부족이</a:t>
            </a:r>
            <a:r>
              <a:rPr sz="2000" dirty="0">
                <a:solidFill>
                  <a:srgbClr val="000000"/>
                </a:solidFill>
              </a:rPr>
              <a:t> </a:t>
            </a:r>
            <a:r>
              <a:rPr sz="2000" dirty="0" err="1">
                <a:solidFill>
                  <a:srgbClr val="000000"/>
                </a:solidFill>
              </a:rPr>
              <a:t>PCB제조</a:t>
            </a:r>
            <a:r>
              <a:rPr sz="2000" dirty="0">
                <a:solidFill>
                  <a:srgbClr val="000000"/>
                </a:solidFill>
              </a:rPr>
              <a:t> </a:t>
            </a:r>
            <a:r>
              <a:rPr sz="2000" dirty="0" err="1">
                <a:solidFill>
                  <a:srgbClr val="000000"/>
                </a:solidFill>
              </a:rPr>
              <a:t>방해의</a:t>
            </a:r>
            <a:r>
              <a:rPr sz="2000" dirty="0">
                <a:solidFill>
                  <a:srgbClr val="000000"/>
                </a:solidFill>
              </a:rPr>
              <a:t> </a:t>
            </a:r>
            <a:r>
              <a:rPr sz="2000" dirty="0" err="1">
                <a:solidFill>
                  <a:srgbClr val="000000"/>
                </a:solidFill>
              </a:rPr>
              <a:t>가장</a:t>
            </a:r>
            <a:r>
              <a:rPr sz="2000" dirty="0">
                <a:solidFill>
                  <a:srgbClr val="000000"/>
                </a:solidFill>
              </a:rPr>
              <a:t> 큰 </a:t>
            </a:r>
            <a:r>
              <a:rPr sz="2000" dirty="0" err="1">
                <a:solidFill>
                  <a:srgbClr val="000000"/>
                </a:solidFill>
              </a:rPr>
              <a:t>요인으로</a:t>
            </a:r>
            <a:r>
              <a:rPr sz="2000" dirty="0">
                <a:solidFill>
                  <a:srgbClr val="000000"/>
                </a:solidFill>
              </a:rPr>
              <a:t> </a:t>
            </a:r>
            <a:r>
              <a:rPr sz="2000" dirty="0" err="1">
                <a:solidFill>
                  <a:srgbClr val="000000"/>
                </a:solidFill>
              </a:rPr>
              <a:t>꼽히고</a:t>
            </a:r>
            <a:r>
              <a:rPr sz="2000" dirty="0">
                <a:solidFill>
                  <a:srgbClr val="000000"/>
                </a:solidFill>
              </a:rPr>
              <a:t> </a:t>
            </a:r>
            <a:r>
              <a:rPr sz="2000" dirty="0" err="1">
                <a:solidFill>
                  <a:srgbClr val="000000"/>
                </a:solidFill>
              </a:rPr>
              <a:t>있습니다</a:t>
            </a:r>
            <a:r>
              <a:rPr sz="2000" dirty="0" smtClean="0">
                <a:solidFill>
                  <a:srgbClr val="000000"/>
                </a:solidFill>
              </a:rPr>
              <a:t>. </a:t>
            </a:r>
            <a:r>
              <a:rPr lang="ko-KR" sz="2000" dirty="0" err="1" smtClean="0">
                <a:solidFill>
                  <a:srgbClr val="000000"/>
                </a:solidFill>
              </a:rPr>
              <a:t>Rigid</a:t>
            </a:r>
            <a:r>
              <a:rPr lang="ko-KR" sz="2000" dirty="0" smtClean="0">
                <a:solidFill>
                  <a:srgbClr val="000000"/>
                </a:solidFill>
              </a:rPr>
              <a:t> </a:t>
            </a:r>
            <a:r>
              <a:rPr lang="ko-KR" sz="2000" dirty="0" err="1">
                <a:solidFill>
                  <a:srgbClr val="000000"/>
                </a:solidFill>
              </a:rPr>
              <a:t>Board</a:t>
            </a:r>
            <a:r>
              <a:rPr lang="ko-KR" sz="2000" dirty="0">
                <a:solidFill>
                  <a:srgbClr val="000000"/>
                </a:solidFill>
              </a:rPr>
              <a:t> 가 여전히 가장 많이 쓰이고 있습니다.</a:t>
            </a:r>
            <a:endParaRPr lang="ko-KR" altLang="en-US" sz="2000" dirty="0"/>
          </a:p>
        </p:txBody>
      </p:sp>
      <p:pic>
        <p:nvPicPr>
          <p:cNvPr id="4" name="그림 7" descr="C:/Users/김성일/AppData/Roaming/PolarisOffice/ETemp/16788_9921360/fImage17173813158467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6581" y="3216823"/>
            <a:ext cx="9618839" cy="3308350"/>
          </a:xfrm>
          <a:prstGeom prst="rect">
            <a:avLst/>
          </a:prstGeom>
          <a:noFill/>
        </p:spPr>
      </p:pic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457200" y="280439"/>
            <a:ext cx="10515600" cy="1325563"/>
          </a:xfrm>
        </p:spPr>
        <p:txBody>
          <a:bodyPr/>
          <a:lstStyle/>
          <a:p>
            <a:r>
              <a:rPr lang="en-US" altLang="ko-KR" dirty="0" smtClean="0"/>
              <a:t>PCB</a:t>
            </a:r>
            <a:r>
              <a:rPr lang="ko-KR" altLang="en-US" dirty="0" err="1" smtClean="0"/>
              <a:t>인쇄회로판</a:t>
            </a:r>
            <a:r>
              <a:rPr lang="ko-KR" altLang="en-US" dirty="0" smtClean="0"/>
              <a:t> 시장규모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20648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Database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93969" y="6120883"/>
            <a:ext cx="3006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Oracle SQL Developer</a:t>
            </a:r>
            <a:endParaRPr lang="ko-KR" altLang="en-US" dirty="0"/>
          </a:p>
        </p:txBody>
      </p:sp>
      <p:grpSp>
        <p:nvGrpSpPr>
          <p:cNvPr id="6" name="그룹 5"/>
          <p:cNvGrpSpPr/>
          <p:nvPr/>
        </p:nvGrpSpPr>
        <p:grpSpPr>
          <a:xfrm>
            <a:off x="893853" y="1644194"/>
            <a:ext cx="10404295" cy="4321706"/>
            <a:chOff x="893969" y="1644194"/>
            <a:chExt cx="10404295" cy="4321706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3969" y="1644194"/>
              <a:ext cx="4776869" cy="4321706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83067" y="1644194"/>
              <a:ext cx="5215197" cy="4320501"/>
            </a:xfrm>
            <a:prstGeom prst="rect">
              <a:avLst/>
            </a:prstGeom>
          </p:spPr>
        </p:pic>
      </p:grpSp>
      <p:sp>
        <p:nvSpPr>
          <p:cNvPr id="7" name="TextBox 6"/>
          <p:cNvSpPr txBox="1"/>
          <p:nvPr/>
        </p:nvSpPr>
        <p:spPr>
          <a:xfrm>
            <a:off x="6082951" y="6120883"/>
            <a:ext cx="3006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MySQL Workbench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92489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서버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862" y="1644194"/>
            <a:ext cx="6210664" cy="4635073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481740" y="6061211"/>
            <a:ext cx="1912689" cy="35636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7055255" y="4277464"/>
            <a:ext cx="28187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Aws </a:t>
            </a:r>
            <a:r>
              <a:rPr lang="ko-KR" altLang="en-US" dirty="0" smtClean="0"/>
              <a:t>서버를</a:t>
            </a:r>
            <a:endParaRPr lang="en-US" altLang="ko-KR" dirty="0" smtClean="0"/>
          </a:p>
          <a:p>
            <a:r>
              <a:rPr lang="en-US" altLang="ko-KR" dirty="0" err="1" smtClean="0"/>
              <a:t>Xshell</a:t>
            </a:r>
            <a:r>
              <a:rPr lang="ko-KR" altLang="en-US" dirty="0" smtClean="0"/>
              <a:t>에서 연결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2053" y="2212613"/>
            <a:ext cx="3978393" cy="2237846"/>
          </a:xfrm>
          <a:prstGeom prst="rect">
            <a:avLst/>
          </a:prstGeom>
        </p:spPr>
      </p:pic>
      <p:sp>
        <p:nvSpPr>
          <p:cNvPr id="7" name="원형 화살표 6"/>
          <p:cNvSpPr/>
          <p:nvPr/>
        </p:nvSpPr>
        <p:spPr>
          <a:xfrm flipH="1">
            <a:off x="6088130" y="1901306"/>
            <a:ext cx="1931404" cy="1606378"/>
          </a:xfrm>
          <a:prstGeom prst="circular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6195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최종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93969" y="6009504"/>
            <a:ext cx="68895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이미지 출처 </a:t>
            </a:r>
            <a:r>
              <a:rPr lang="en-US" altLang="ko-KR" sz="1200" dirty="0"/>
              <a:t>:</a:t>
            </a:r>
          </a:p>
          <a:p>
            <a:r>
              <a:rPr lang="en-US" altLang="ko-KR" sz="1200" dirty="0" smtClean="0"/>
              <a:t>http</a:t>
            </a:r>
            <a:r>
              <a:rPr lang="en-US" altLang="ko-KR" sz="1200" dirty="0"/>
              <a:t>://www.softonnet.com/kr/business/smart_factory.php</a:t>
            </a:r>
            <a:endParaRPr lang="ko-KR" altLang="en-US" sz="12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27" y="1644194"/>
            <a:ext cx="11853746" cy="4017901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2603144" y="2453268"/>
            <a:ext cx="954095" cy="43489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775813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 smtClean="0"/>
              <a:t>감사합니다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9350827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문제점</a:t>
            </a:r>
            <a:endParaRPr lang="ko-KR" altLang="en-US" dirty="0"/>
          </a:p>
        </p:txBody>
      </p:sp>
      <p:sp>
        <p:nvSpPr>
          <p:cNvPr id="3" name="Holder 3"/>
          <p:cNvSpPr txBox="1">
            <a:spLocks noGrp="1"/>
          </p:cNvSpPr>
          <p:nvPr>
            <p:ph type="body" idx="4294967295"/>
          </p:nvPr>
        </p:nvSpPr>
        <p:spPr>
          <a:xfrm>
            <a:off x="481740" y="1951038"/>
            <a:ext cx="9928225" cy="1138237"/>
          </a:xfrm>
          <a:prstGeom prst="rect">
            <a:avLst/>
          </a:prstGeom>
        </p:spPr>
        <p:txBody>
          <a:bodyPr vert="horz" wrap="square" lIns="0" tIns="0" rIns="0" bIns="0" numCol="1" anchor="t">
            <a:spAutoFit/>
          </a:bodyPr>
          <a:lstStyle>
            <a:lvl1pPr marL="0" indent="0">
              <a:buFontTx/>
              <a:buNone/>
              <a:defRPr lang="en-GB" altLang="en-US" sz="2400" b="1" i="0">
                <a:solidFill>
                  <a:srgbClr val="2D75B6"/>
                </a:solidFill>
                <a:latin typeface="맑은 고딕" charset="0"/>
                <a:cs typeface="맑은 고딕" charset="0"/>
              </a:defRPr>
            </a:lvl1pPr>
          </a:lstStyle>
          <a:p>
            <a:pPr marL="0" indent="0" rtl="0"/>
            <a:r>
              <a:rPr sz="1600" dirty="0">
                <a:solidFill>
                  <a:srgbClr val="000000"/>
                </a:solidFill>
              </a:rPr>
              <a:t>“</a:t>
            </a:r>
            <a:r>
              <a:rPr sz="1600" dirty="0" err="1">
                <a:solidFill>
                  <a:srgbClr val="000000"/>
                </a:solidFill>
              </a:rPr>
              <a:t>하루에</a:t>
            </a:r>
            <a:r>
              <a:rPr sz="1600" dirty="0">
                <a:solidFill>
                  <a:srgbClr val="000000"/>
                </a:solidFill>
              </a:rPr>
              <a:t> </a:t>
            </a:r>
            <a:r>
              <a:rPr sz="1600" dirty="0" err="1">
                <a:solidFill>
                  <a:srgbClr val="000000"/>
                </a:solidFill>
              </a:rPr>
              <a:t>PCB가</a:t>
            </a:r>
            <a:r>
              <a:rPr sz="1600" dirty="0">
                <a:solidFill>
                  <a:srgbClr val="000000"/>
                </a:solidFill>
              </a:rPr>
              <a:t> </a:t>
            </a:r>
            <a:r>
              <a:rPr sz="1600" dirty="0" err="1">
                <a:solidFill>
                  <a:srgbClr val="000000"/>
                </a:solidFill>
              </a:rPr>
              <a:t>수천장씩생산되고</a:t>
            </a:r>
            <a:r>
              <a:rPr sz="1600" dirty="0">
                <a:solidFill>
                  <a:srgbClr val="000000"/>
                </a:solidFill>
              </a:rPr>
              <a:t> </a:t>
            </a:r>
            <a:r>
              <a:rPr sz="1600" dirty="0" err="1">
                <a:solidFill>
                  <a:srgbClr val="000000"/>
                </a:solidFill>
              </a:rPr>
              <a:t>있습니다</a:t>
            </a:r>
            <a:r>
              <a:rPr sz="1600" dirty="0">
                <a:solidFill>
                  <a:srgbClr val="000000"/>
                </a:solidFill>
              </a:rPr>
              <a:t>. </a:t>
            </a:r>
            <a:r>
              <a:rPr sz="1600" dirty="0" err="1">
                <a:solidFill>
                  <a:srgbClr val="000000"/>
                </a:solidFill>
              </a:rPr>
              <a:t>PCB업체들의</a:t>
            </a:r>
            <a:r>
              <a:rPr sz="1600" dirty="0">
                <a:solidFill>
                  <a:srgbClr val="000000"/>
                </a:solidFill>
              </a:rPr>
              <a:t> </a:t>
            </a:r>
            <a:r>
              <a:rPr sz="1600" dirty="0" err="1">
                <a:solidFill>
                  <a:srgbClr val="000000"/>
                </a:solidFill>
              </a:rPr>
              <a:t>검사</a:t>
            </a:r>
            <a:r>
              <a:rPr sz="1600" dirty="0">
                <a:solidFill>
                  <a:srgbClr val="000000"/>
                </a:solidFill>
              </a:rPr>
              <a:t> </a:t>
            </a:r>
            <a:r>
              <a:rPr sz="1600" dirty="0" err="1">
                <a:solidFill>
                  <a:srgbClr val="000000"/>
                </a:solidFill>
              </a:rPr>
              <a:t>자동화</a:t>
            </a:r>
            <a:r>
              <a:rPr sz="1600" dirty="0">
                <a:solidFill>
                  <a:srgbClr val="000000"/>
                </a:solidFill>
              </a:rPr>
              <a:t> </a:t>
            </a:r>
            <a:r>
              <a:rPr sz="1600" dirty="0" err="1">
                <a:solidFill>
                  <a:srgbClr val="000000"/>
                </a:solidFill>
              </a:rPr>
              <a:t>기기</a:t>
            </a:r>
            <a:r>
              <a:rPr sz="1600" dirty="0">
                <a:solidFill>
                  <a:srgbClr val="000000"/>
                </a:solidFill>
              </a:rPr>
              <a:t> </a:t>
            </a:r>
            <a:r>
              <a:rPr sz="1600" dirty="0" err="1">
                <a:solidFill>
                  <a:srgbClr val="000000"/>
                </a:solidFill>
              </a:rPr>
              <a:t>개발</a:t>
            </a:r>
            <a:r>
              <a:rPr sz="1600" dirty="0">
                <a:solidFill>
                  <a:srgbClr val="000000"/>
                </a:solidFill>
              </a:rPr>
              <a:t> </a:t>
            </a:r>
            <a:r>
              <a:rPr sz="1600" dirty="0" err="1">
                <a:solidFill>
                  <a:srgbClr val="000000"/>
                </a:solidFill>
              </a:rPr>
              <a:t>요청이</a:t>
            </a:r>
            <a:r>
              <a:rPr sz="1600" dirty="0">
                <a:solidFill>
                  <a:srgbClr val="000000"/>
                </a:solidFill>
              </a:rPr>
              <a:t> </a:t>
            </a:r>
            <a:r>
              <a:rPr sz="1600" dirty="0" err="1">
                <a:solidFill>
                  <a:srgbClr val="000000"/>
                </a:solidFill>
              </a:rPr>
              <a:t>많습니다</a:t>
            </a:r>
            <a:r>
              <a:rPr sz="1600" dirty="0">
                <a:solidFill>
                  <a:srgbClr val="000000"/>
                </a:solidFill>
              </a:rPr>
              <a:t>. </a:t>
            </a:r>
            <a:r>
              <a:rPr sz="1600" dirty="0" err="1">
                <a:solidFill>
                  <a:srgbClr val="000000"/>
                </a:solidFill>
              </a:rPr>
              <a:t>육안</a:t>
            </a:r>
            <a:r>
              <a:rPr sz="1600" dirty="0">
                <a:solidFill>
                  <a:srgbClr val="000000"/>
                </a:solidFill>
              </a:rPr>
              <a:t> </a:t>
            </a:r>
            <a:r>
              <a:rPr sz="1600" dirty="0" err="1">
                <a:solidFill>
                  <a:srgbClr val="000000"/>
                </a:solidFill>
              </a:rPr>
              <a:t>검사로는</a:t>
            </a:r>
            <a:r>
              <a:rPr sz="1600" dirty="0">
                <a:solidFill>
                  <a:srgbClr val="000000"/>
                </a:solidFill>
              </a:rPr>
              <a:t> </a:t>
            </a:r>
            <a:r>
              <a:rPr sz="1600" dirty="0" err="1">
                <a:solidFill>
                  <a:srgbClr val="000000"/>
                </a:solidFill>
              </a:rPr>
              <a:t>속도를</a:t>
            </a:r>
            <a:r>
              <a:rPr sz="1600" dirty="0">
                <a:solidFill>
                  <a:srgbClr val="000000"/>
                </a:solidFill>
              </a:rPr>
              <a:t> </a:t>
            </a:r>
            <a:r>
              <a:rPr sz="1600" dirty="0" err="1">
                <a:solidFill>
                  <a:srgbClr val="000000"/>
                </a:solidFill>
              </a:rPr>
              <a:t>따라가기</a:t>
            </a:r>
            <a:r>
              <a:rPr sz="1600" dirty="0">
                <a:solidFill>
                  <a:srgbClr val="000000"/>
                </a:solidFill>
              </a:rPr>
              <a:t> </a:t>
            </a:r>
            <a:r>
              <a:rPr sz="1600" dirty="0" err="1">
                <a:solidFill>
                  <a:srgbClr val="000000"/>
                </a:solidFill>
              </a:rPr>
              <a:t>힘들기</a:t>
            </a:r>
            <a:r>
              <a:rPr sz="1600" dirty="0">
                <a:solidFill>
                  <a:srgbClr val="000000"/>
                </a:solidFill>
              </a:rPr>
              <a:t> </a:t>
            </a:r>
            <a:r>
              <a:rPr sz="1600" dirty="0" err="1">
                <a:solidFill>
                  <a:srgbClr val="000000"/>
                </a:solidFill>
              </a:rPr>
              <a:t>때문입니다</a:t>
            </a:r>
            <a:r>
              <a:rPr sz="1600" dirty="0">
                <a:solidFill>
                  <a:srgbClr val="000000"/>
                </a:solidFill>
              </a:rPr>
              <a:t>.” </a:t>
            </a:r>
            <a:endParaRPr lang="ko-KR" altLang="en-US" sz="1600" dirty="0">
              <a:solidFill>
                <a:srgbClr val="000000"/>
              </a:solidFill>
            </a:endParaRPr>
          </a:p>
          <a:p>
            <a:pPr marL="0" indent="0" rtl="0"/>
            <a:endParaRPr lang="ko-KR" altLang="en-US" sz="2800" dirty="0">
              <a:solidFill>
                <a:srgbClr val="000000"/>
              </a:solidFill>
            </a:endParaRPr>
          </a:p>
          <a:p>
            <a:pPr marL="0" indent="0" rtl="0"/>
            <a:r>
              <a:rPr sz="1400" dirty="0">
                <a:solidFill>
                  <a:srgbClr val="000000"/>
                </a:solidFill>
              </a:rPr>
              <a:t>– </a:t>
            </a:r>
            <a:r>
              <a:rPr sz="1400" dirty="0" err="1">
                <a:solidFill>
                  <a:srgbClr val="000000"/>
                </a:solidFill>
              </a:rPr>
              <a:t>산업일보</a:t>
            </a:r>
            <a:r>
              <a:rPr sz="1400" dirty="0">
                <a:solidFill>
                  <a:srgbClr val="000000"/>
                </a:solidFill>
              </a:rPr>
              <a:t> </a:t>
            </a:r>
            <a:r>
              <a:rPr sz="1400" dirty="0" err="1">
                <a:solidFill>
                  <a:srgbClr val="000000"/>
                </a:solidFill>
              </a:rPr>
              <a:t>미르테크관계자와의</a:t>
            </a:r>
            <a:r>
              <a:rPr sz="1400" dirty="0">
                <a:solidFill>
                  <a:srgbClr val="000000"/>
                </a:solidFill>
              </a:rPr>
              <a:t> </a:t>
            </a:r>
            <a:r>
              <a:rPr sz="1400" dirty="0" err="1">
                <a:solidFill>
                  <a:srgbClr val="000000"/>
                </a:solidFill>
              </a:rPr>
              <a:t>인터뷰</a:t>
            </a:r>
            <a:r>
              <a:rPr sz="1400" dirty="0">
                <a:solidFill>
                  <a:srgbClr val="000000"/>
                </a:solidFill>
              </a:rPr>
              <a:t> </a:t>
            </a:r>
            <a:r>
              <a:rPr lang="ko-KR" altLang="en-US" sz="1400" dirty="0">
                <a:solidFill>
                  <a:srgbClr val="000000"/>
                </a:solidFill>
              </a:rPr>
              <a:t>중</a:t>
            </a:r>
            <a:endParaRPr lang="ko-KR" altLang="en-US" sz="1400" dirty="0"/>
          </a:p>
        </p:txBody>
      </p:sp>
      <p:sp>
        <p:nvSpPr>
          <p:cNvPr id="4" name="텍스트 상자 11"/>
          <p:cNvSpPr txBox="1">
            <a:spLocks/>
          </p:cNvSpPr>
          <p:nvPr/>
        </p:nvSpPr>
        <p:spPr>
          <a:xfrm>
            <a:off x="921950" y="3908775"/>
            <a:ext cx="9912350" cy="831215"/>
          </a:xfrm>
          <a:prstGeom prst="rect">
            <a:avLst/>
          </a:prstGeom>
          <a:noFill/>
        </p:spPr>
        <p:txBody>
          <a:bodyPr vert="horz" wrap="square" lIns="0" tIns="0" rIns="0" bIns="0" anchor="t">
            <a:noAutofit/>
          </a:bodyPr>
          <a:lstStyle/>
          <a:p>
            <a:pPr marL="0" indent="0" algn="l" hangingPunct="1"/>
            <a:endParaRPr lang="ko-KR" altLang="en-US" sz="1800" dirty="0">
              <a:latin typeface="맑은 고딕" charset="0"/>
              <a:ea typeface="맑은 고딕" charset="0"/>
            </a:endParaRPr>
          </a:p>
        </p:txBody>
      </p:sp>
      <p:sp>
        <p:nvSpPr>
          <p:cNvPr id="5" name="텍스트 상자 12"/>
          <p:cNvSpPr txBox="1">
            <a:spLocks/>
          </p:cNvSpPr>
          <p:nvPr/>
        </p:nvSpPr>
        <p:spPr>
          <a:xfrm>
            <a:off x="457200" y="3222252"/>
            <a:ext cx="10639425" cy="861695"/>
          </a:xfrm>
          <a:prstGeom prst="rect">
            <a:avLst/>
          </a:prstGeom>
          <a:noFill/>
        </p:spPr>
        <p:txBody>
          <a:bodyPr vert="horz" wrap="square" lIns="0" tIns="0" rIns="0" bIns="0" anchor="t">
            <a:noAutofit/>
          </a:bodyPr>
          <a:lstStyle/>
          <a:p>
            <a:pPr marL="0" indent="0" algn="l" hangingPunct="1"/>
            <a:endParaRPr lang="ko-KR" altLang="en-US" sz="1800" dirty="0">
              <a:latin typeface="맑은 고딕" charset="0"/>
              <a:ea typeface="맑은 고딕" charset="0"/>
            </a:endParaRPr>
          </a:p>
        </p:txBody>
      </p:sp>
      <p:sp>
        <p:nvSpPr>
          <p:cNvPr id="6" name="텍스트 상자 13"/>
          <p:cNvSpPr txBox="1">
            <a:spLocks/>
          </p:cNvSpPr>
          <p:nvPr/>
        </p:nvSpPr>
        <p:spPr>
          <a:xfrm>
            <a:off x="435528" y="3445131"/>
            <a:ext cx="10627360" cy="1196340"/>
          </a:xfrm>
          <a:prstGeom prst="rect">
            <a:avLst/>
          </a:prstGeom>
          <a:noFill/>
        </p:spPr>
        <p:txBody>
          <a:bodyPr vert="horz" wrap="square" lIns="0" tIns="0" rIns="0" bIns="0" anchor="t">
            <a:noAutofit/>
          </a:bodyPr>
          <a:lstStyle/>
          <a:p>
            <a:pPr marL="0" indent="0" hangingPunct="1"/>
            <a:r>
              <a:rPr sz="1800" dirty="0" err="1">
                <a:latin typeface="맑은 고딕" charset="0"/>
                <a:ea typeface="맑은 고딕" charset="0"/>
              </a:rPr>
              <a:t>문제점은</a:t>
            </a:r>
            <a:r>
              <a:rPr sz="1800" dirty="0"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latin typeface="맑은 고딕" charset="0"/>
                <a:ea typeface="맑은 고딕" charset="0"/>
              </a:rPr>
              <a:t>작업자가</a:t>
            </a:r>
            <a:r>
              <a:rPr sz="1800" dirty="0"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latin typeface="맑은 고딕" charset="0"/>
                <a:ea typeface="맑은 고딕" charset="0"/>
              </a:rPr>
              <a:t>육안으로</a:t>
            </a:r>
            <a:r>
              <a:rPr sz="1800" dirty="0"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latin typeface="맑은 고딕" charset="0"/>
                <a:ea typeface="맑은 고딕" charset="0"/>
              </a:rPr>
              <a:t>검사하는</a:t>
            </a:r>
            <a:r>
              <a:rPr sz="1800" dirty="0"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latin typeface="맑은 고딕" charset="0"/>
                <a:ea typeface="맑은 고딕" charset="0"/>
              </a:rPr>
              <a:t>방식은</a:t>
            </a:r>
            <a:r>
              <a:rPr sz="1800" dirty="0">
                <a:latin typeface="맑은 고딕" charset="0"/>
                <a:ea typeface="맑은 고딕" charset="0"/>
              </a:rPr>
              <a:t>, </a:t>
            </a:r>
            <a:r>
              <a:rPr sz="1800" dirty="0" err="1">
                <a:latin typeface="맑은 고딕" charset="0"/>
                <a:ea typeface="맑은 고딕" charset="0"/>
              </a:rPr>
              <a:t>작업자의</a:t>
            </a:r>
            <a:r>
              <a:rPr sz="1800" dirty="0"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latin typeface="맑은 고딕" charset="0"/>
                <a:ea typeface="맑은 고딕" charset="0"/>
              </a:rPr>
              <a:t>피로와</a:t>
            </a:r>
            <a:r>
              <a:rPr sz="1800" dirty="0"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latin typeface="맑은 고딕" charset="0"/>
                <a:ea typeface="맑은 고딕" charset="0"/>
              </a:rPr>
              <a:t>개인차로</a:t>
            </a:r>
            <a:r>
              <a:rPr sz="1800" dirty="0"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latin typeface="맑은 고딕" charset="0"/>
                <a:ea typeface="맑은 고딕" charset="0"/>
              </a:rPr>
              <a:t>인해</a:t>
            </a:r>
            <a:r>
              <a:rPr sz="1800" dirty="0">
                <a:latin typeface="맑은 고딕" charset="0"/>
                <a:ea typeface="맑은 고딕" charset="0"/>
              </a:rPr>
              <a:t>, </a:t>
            </a:r>
            <a:r>
              <a:rPr sz="1800" dirty="0" err="1">
                <a:latin typeface="맑은 고딕" charset="0"/>
                <a:ea typeface="맑은 고딕" charset="0"/>
              </a:rPr>
              <a:t>균일한</a:t>
            </a:r>
            <a:r>
              <a:rPr sz="1800" dirty="0"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latin typeface="맑은 고딕" charset="0"/>
                <a:ea typeface="맑은 고딕" charset="0"/>
              </a:rPr>
              <a:t>품질</a:t>
            </a:r>
            <a:r>
              <a:rPr sz="1800" dirty="0"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latin typeface="맑은 고딕" charset="0"/>
                <a:ea typeface="맑은 고딕" charset="0"/>
              </a:rPr>
              <a:t>유지가</a:t>
            </a:r>
            <a:r>
              <a:rPr sz="1800" dirty="0"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latin typeface="맑은 고딕" charset="0"/>
                <a:ea typeface="맑은 고딕" charset="0"/>
              </a:rPr>
              <a:t>어렵</a:t>
            </a:r>
            <a:r>
              <a:rPr lang="ko-KR" sz="1800" dirty="0">
                <a:latin typeface="맑은 고딕" charset="0"/>
                <a:ea typeface="맑은 고딕" charset="0"/>
              </a:rPr>
              <a:t>다는 것에 있습니다. 또한 </a:t>
            </a:r>
            <a:r>
              <a:rPr sz="1800" dirty="0" err="1">
                <a:latin typeface="맑은 고딕" charset="0"/>
                <a:ea typeface="맑은 고딕" charset="0"/>
              </a:rPr>
              <a:t>에러가</a:t>
            </a:r>
            <a:r>
              <a:rPr sz="1800" dirty="0"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latin typeface="맑은 고딕" charset="0"/>
                <a:ea typeface="맑은 고딕" charset="0"/>
              </a:rPr>
              <a:t>발생할</a:t>
            </a:r>
            <a:r>
              <a:rPr sz="1800" dirty="0">
                <a:latin typeface="맑은 고딕" charset="0"/>
                <a:ea typeface="맑은 고딕" charset="0"/>
              </a:rPr>
              <a:t> 수 </a:t>
            </a:r>
            <a:r>
              <a:rPr sz="1800" dirty="0" err="1">
                <a:latin typeface="맑은 고딕" charset="0"/>
                <a:ea typeface="맑은 고딕" charset="0"/>
              </a:rPr>
              <a:t>있다는</a:t>
            </a:r>
            <a:r>
              <a:rPr sz="1800" dirty="0"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latin typeface="맑은 고딕" charset="0"/>
                <a:ea typeface="맑은 고딕" charset="0"/>
              </a:rPr>
              <a:t>한계점을</a:t>
            </a:r>
            <a:r>
              <a:rPr sz="1800" dirty="0"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latin typeface="맑은 고딕" charset="0"/>
                <a:ea typeface="맑은 고딕" charset="0"/>
              </a:rPr>
              <a:t>지닙니다</a:t>
            </a:r>
            <a:r>
              <a:rPr sz="1800" dirty="0">
                <a:latin typeface="맑은 고딕" charset="0"/>
                <a:ea typeface="맑은 고딕" charset="0"/>
              </a:rPr>
              <a:t>. </a:t>
            </a:r>
            <a:r>
              <a:rPr sz="1800" dirty="0" err="1">
                <a:latin typeface="맑은 고딕" charset="0"/>
                <a:ea typeface="맑은 고딕" charset="0"/>
              </a:rPr>
              <a:t>특히</a:t>
            </a:r>
            <a:r>
              <a:rPr sz="1800" dirty="0">
                <a:latin typeface="맑은 고딕" charset="0"/>
                <a:ea typeface="맑은 고딕" charset="0"/>
              </a:rPr>
              <a:t> PCB </a:t>
            </a:r>
            <a:r>
              <a:rPr sz="1800" dirty="0" err="1">
                <a:latin typeface="맑은 고딕" charset="0"/>
                <a:ea typeface="맑은 고딕" charset="0"/>
              </a:rPr>
              <a:t>제품의</a:t>
            </a:r>
            <a:r>
              <a:rPr sz="1800" dirty="0"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latin typeface="맑은 고딕" charset="0"/>
                <a:ea typeface="맑은 고딕" charset="0"/>
              </a:rPr>
              <a:t>경우</a:t>
            </a:r>
            <a:r>
              <a:rPr sz="1800" dirty="0">
                <a:latin typeface="맑은 고딕" charset="0"/>
                <a:ea typeface="맑은 고딕" charset="0"/>
              </a:rPr>
              <a:t> 200가지가 </a:t>
            </a:r>
            <a:r>
              <a:rPr sz="1800" dirty="0" err="1">
                <a:latin typeface="맑은 고딕" charset="0"/>
                <a:ea typeface="맑은 고딕" charset="0"/>
              </a:rPr>
              <a:t>넘는</a:t>
            </a:r>
            <a:r>
              <a:rPr sz="1800" dirty="0"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latin typeface="맑은 고딕" charset="0"/>
                <a:ea typeface="맑은 고딕" charset="0"/>
              </a:rPr>
              <a:t>불량</a:t>
            </a:r>
            <a:r>
              <a:rPr sz="1800" dirty="0"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latin typeface="맑은 고딕" charset="0"/>
                <a:ea typeface="맑은 고딕" charset="0"/>
              </a:rPr>
              <a:t>유형이</a:t>
            </a:r>
            <a:r>
              <a:rPr sz="1800" dirty="0"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latin typeface="맑은 고딕" charset="0"/>
                <a:ea typeface="맑은 고딕" charset="0"/>
              </a:rPr>
              <a:t>있으며</a:t>
            </a:r>
            <a:r>
              <a:rPr sz="1800" dirty="0">
                <a:latin typeface="맑은 고딕" charset="0"/>
                <a:ea typeface="맑은 고딕" charset="0"/>
              </a:rPr>
              <a:t>, </a:t>
            </a:r>
            <a:r>
              <a:rPr sz="1800" dirty="0" err="1">
                <a:latin typeface="맑은 고딕" charset="0"/>
                <a:ea typeface="맑은 고딕" charset="0"/>
              </a:rPr>
              <a:t>동일</a:t>
            </a:r>
            <a:r>
              <a:rPr sz="1800" dirty="0"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latin typeface="맑은 고딕" charset="0"/>
                <a:ea typeface="맑은 고딕" charset="0"/>
              </a:rPr>
              <a:t>불량</a:t>
            </a:r>
            <a:r>
              <a:rPr sz="1800" dirty="0"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latin typeface="맑은 고딕" charset="0"/>
                <a:ea typeface="맑은 고딕" charset="0"/>
              </a:rPr>
              <a:t>유형임에도</a:t>
            </a:r>
            <a:r>
              <a:rPr sz="1800" dirty="0"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latin typeface="맑은 고딕" charset="0"/>
                <a:ea typeface="맑은 고딕" charset="0"/>
              </a:rPr>
              <a:t>원청업체와</a:t>
            </a:r>
            <a:r>
              <a:rPr sz="1800" dirty="0"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latin typeface="맑은 고딕" charset="0"/>
                <a:ea typeface="맑은 고딕" charset="0"/>
              </a:rPr>
              <a:t>제품군에</a:t>
            </a:r>
            <a:r>
              <a:rPr sz="1800" dirty="0"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latin typeface="맑은 고딕" charset="0"/>
                <a:ea typeface="맑은 고딕" charset="0"/>
              </a:rPr>
              <a:t>따라</a:t>
            </a:r>
            <a:r>
              <a:rPr sz="1800" dirty="0"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latin typeface="맑은 고딕" charset="0"/>
                <a:ea typeface="맑은 고딕" charset="0"/>
              </a:rPr>
              <a:t>달라지는</a:t>
            </a:r>
            <a:r>
              <a:rPr sz="1800" dirty="0"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latin typeface="맑은 고딕" charset="0"/>
                <a:ea typeface="맑은 고딕" charset="0"/>
              </a:rPr>
              <a:t>양불</a:t>
            </a:r>
            <a:r>
              <a:rPr sz="1800" dirty="0"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latin typeface="맑은 고딕" charset="0"/>
                <a:ea typeface="맑은 고딕" charset="0"/>
              </a:rPr>
              <a:t>판정</a:t>
            </a:r>
            <a:r>
              <a:rPr sz="1800" dirty="0"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latin typeface="맑은 고딕" charset="0"/>
                <a:ea typeface="맑은 고딕" charset="0"/>
              </a:rPr>
              <a:t>기준이</a:t>
            </a:r>
            <a:r>
              <a:rPr sz="1800" dirty="0"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latin typeface="맑은 고딕" charset="0"/>
                <a:ea typeface="맑은 고딕" charset="0"/>
              </a:rPr>
              <a:t>다르기에</a:t>
            </a:r>
            <a:r>
              <a:rPr sz="1800" dirty="0"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latin typeface="맑은 고딕" charset="0"/>
                <a:ea typeface="맑은 고딕" charset="0"/>
              </a:rPr>
              <a:t>검사자</a:t>
            </a:r>
            <a:r>
              <a:rPr sz="1800" dirty="0"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latin typeface="맑은 고딕" charset="0"/>
                <a:ea typeface="맑은 고딕" charset="0"/>
              </a:rPr>
              <a:t>오류에</a:t>
            </a:r>
            <a:r>
              <a:rPr sz="1800" dirty="0"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latin typeface="맑은 고딕" charset="0"/>
                <a:ea typeface="맑은 고딕" charset="0"/>
              </a:rPr>
              <a:t>의한</a:t>
            </a:r>
            <a:r>
              <a:rPr sz="1800" dirty="0"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latin typeface="맑은 고딕" charset="0"/>
                <a:ea typeface="맑은 고딕" charset="0"/>
              </a:rPr>
              <a:t>불량</a:t>
            </a:r>
            <a:r>
              <a:rPr sz="1800" dirty="0"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latin typeface="맑은 고딕" charset="0"/>
                <a:ea typeface="맑은 고딕" charset="0"/>
              </a:rPr>
              <a:t>유출이</a:t>
            </a:r>
            <a:r>
              <a:rPr sz="1800" dirty="0"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latin typeface="맑은 고딕" charset="0"/>
                <a:ea typeface="맑은 고딕" charset="0"/>
              </a:rPr>
              <a:t>꾸준히</a:t>
            </a:r>
            <a:r>
              <a:rPr sz="1800" dirty="0"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latin typeface="맑은 고딕" charset="0"/>
                <a:ea typeface="맑은 고딕" charset="0"/>
              </a:rPr>
              <a:t>발생하고</a:t>
            </a:r>
            <a:r>
              <a:rPr sz="1800" dirty="0">
                <a:latin typeface="맑은 고딕" charset="0"/>
                <a:ea typeface="맑은 고딕" charset="0"/>
              </a:rPr>
              <a:t> </a:t>
            </a:r>
            <a:r>
              <a:rPr sz="1800" dirty="0" smtClean="0">
                <a:latin typeface="맑은 고딕" charset="0"/>
                <a:ea typeface="맑은 고딕" charset="0"/>
              </a:rPr>
              <a:t>있</a:t>
            </a:r>
            <a:r>
              <a:rPr lang="ko-KR" altLang="en-US" sz="1800" dirty="0" smtClean="0">
                <a:latin typeface="맑은 고딕" charset="0"/>
                <a:ea typeface="맑은 고딕" charset="0"/>
              </a:rPr>
              <a:t>습니다</a:t>
            </a:r>
            <a:r>
              <a:rPr lang="en-US" altLang="ko-KR" sz="1800" dirty="0" smtClean="0">
                <a:latin typeface="맑은 고딕" charset="0"/>
                <a:ea typeface="맑은 고딕" charset="0"/>
              </a:rPr>
              <a:t>.</a:t>
            </a:r>
            <a:r>
              <a:rPr sz="1800" dirty="0" smtClean="0">
                <a:latin typeface="맑은 고딕" charset="0"/>
                <a:ea typeface="맑은 고딕" charset="0"/>
              </a:rPr>
              <a:t> </a:t>
            </a:r>
            <a:endParaRPr lang="ko-KR" altLang="en-US" sz="1800" dirty="0">
              <a:latin typeface="맑은 고딕" charset="0"/>
              <a:ea typeface="맑은 고딕" charset="0"/>
            </a:endParaRPr>
          </a:p>
          <a:p>
            <a:pPr marL="0" indent="0" hangingPunct="1"/>
            <a:endParaRPr lang="ko-KR" altLang="en-US" sz="1800" dirty="0">
              <a:latin typeface="맑은 고딕" charset="0"/>
              <a:ea typeface="맑은 고딕" charset="0"/>
            </a:endParaRPr>
          </a:p>
          <a:p>
            <a:pPr marL="0" indent="0" algn="l" hangingPunct="1"/>
            <a:endParaRPr lang="ko-KR" altLang="en-US" sz="1800" dirty="0">
              <a:latin typeface="맑은 고딕" charset="0"/>
              <a:ea typeface="맑은 고딕" charset="0"/>
            </a:endParaRPr>
          </a:p>
        </p:txBody>
      </p:sp>
      <p:sp>
        <p:nvSpPr>
          <p:cNvPr id="7" name="Holder 3"/>
          <p:cNvSpPr txBox="1">
            <a:spLocks/>
          </p:cNvSpPr>
          <p:nvPr/>
        </p:nvSpPr>
        <p:spPr>
          <a:xfrm>
            <a:off x="420847" y="4888818"/>
            <a:ext cx="11349990" cy="738664"/>
          </a:xfrm>
          <a:prstGeom prst="rect">
            <a:avLst/>
          </a:prstGeom>
        </p:spPr>
        <p:txBody>
          <a:bodyPr vert="horz" wrap="square" lIns="0" tIns="0" rIns="0" bIns="0" numCol="1" anchor="t">
            <a:spAutoFit/>
          </a:bodyPr>
          <a:lstStyle>
            <a:lvl1pPr marL="0" indent="0">
              <a:buFontTx/>
              <a:buNone/>
              <a:defRPr lang="en-GB" altLang="en-US" sz="2400" b="1" i="0">
                <a:solidFill>
                  <a:srgbClr val="2D75B6"/>
                </a:solidFill>
                <a:latin typeface="맑은 고딕" charset="0"/>
                <a:ea typeface="+mn-ea"/>
                <a:cs typeface="맑은 고딕" charset="0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rtl="0"/>
            <a:r>
              <a:rPr lang="ko-KR" altLang="en-US" sz="1600" dirty="0" smtClean="0">
                <a:solidFill>
                  <a:srgbClr val="000000"/>
                </a:solidFill>
              </a:rPr>
              <a:t>이로 인해 </a:t>
            </a:r>
            <a:r>
              <a:rPr lang="en-US" altLang="ko-KR" sz="1600" dirty="0" smtClean="0">
                <a:solidFill>
                  <a:srgbClr val="000000"/>
                </a:solidFill>
              </a:rPr>
              <a:t>PCB </a:t>
            </a:r>
            <a:r>
              <a:rPr lang="ko-KR" altLang="en-US" sz="1600" dirty="0" smtClean="0">
                <a:solidFill>
                  <a:srgbClr val="000000"/>
                </a:solidFill>
              </a:rPr>
              <a:t>업체는 지속적인 손해를 안고 있으며</a:t>
            </a:r>
            <a:r>
              <a:rPr lang="en-US" altLang="ko-KR" sz="1600" dirty="0" smtClean="0">
                <a:solidFill>
                  <a:srgbClr val="000000"/>
                </a:solidFill>
              </a:rPr>
              <a:t>, PCB </a:t>
            </a:r>
            <a:r>
              <a:rPr lang="ko-KR" altLang="en-US" sz="1600" dirty="0" smtClean="0">
                <a:solidFill>
                  <a:srgbClr val="000000"/>
                </a:solidFill>
              </a:rPr>
              <a:t>제품을 구매하는 반도체 </a:t>
            </a:r>
            <a:r>
              <a:rPr lang="ko-KR" altLang="en-US" sz="1600" dirty="0" err="1" smtClean="0">
                <a:solidFill>
                  <a:srgbClr val="000000"/>
                </a:solidFill>
              </a:rPr>
              <a:t>기업들에게서</a:t>
            </a:r>
            <a:r>
              <a:rPr lang="ko-KR" altLang="en-US" sz="1600" dirty="0" smtClean="0">
                <a:solidFill>
                  <a:srgbClr val="000000"/>
                </a:solidFill>
              </a:rPr>
              <a:t> 신뢰를 유지하는데 어려움을 겪고 있다</a:t>
            </a:r>
            <a:r>
              <a:rPr lang="en-US" altLang="ko-KR" sz="1600" dirty="0" smtClean="0">
                <a:solidFill>
                  <a:srgbClr val="000000"/>
                </a:solidFill>
              </a:rPr>
              <a:t>. </a:t>
            </a:r>
            <a:r>
              <a:rPr lang="ko-KR" altLang="en-US" sz="1600" dirty="0" smtClean="0">
                <a:solidFill>
                  <a:srgbClr val="000000"/>
                </a:solidFill>
              </a:rPr>
              <a:t>또한</a:t>
            </a:r>
            <a:r>
              <a:rPr lang="en-US" altLang="ko-KR" sz="1600" dirty="0" smtClean="0">
                <a:solidFill>
                  <a:srgbClr val="000000"/>
                </a:solidFill>
              </a:rPr>
              <a:t>, </a:t>
            </a:r>
            <a:r>
              <a:rPr lang="ko-KR" altLang="en-US" sz="1600" dirty="0" smtClean="0">
                <a:solidFill>
                  <a:srgbClr val="000000"/>
                </a:solidFill>
              </a:rPr>
              <a:t>육안 검사의 특성상 생산 공정과 검사 공정의 통합이 어려워</a:t>
            </a:r>
            <a:r>
              <a:rPr lang="en-US" altLang="ko-KR" sz="1600" dirty="0" smtClean="0">
                <a:solidFill>
                  <a:srgbClr val="000000"/>
                </a:solidFill>
              </a:rPr>
              <a:t>,</a:t>
            </a:r>
            <a:r>
              <a:rPr lang="ko-KR" altLang="en-US" sz="1600" dirty="0" smtClean="0">
                <a:solidFill>
                  <a:srgbClr val="000000"/>
                </a:solidFill>
              </a:rPr>
              <a:t> 제조 효율성을 높이는 데 한계가 있다</a:t>
            </a:r>
            <a:r>
              <a:rPr lang="en-US" altLang="ko-KR" sz="1600" dirty="0" smtClean="0">
                <a:solidFill>
                  <a:srgbClr val="000000"/>
                </a:solidFill>
              </a:rPr>
              <a:t>.</a:t>
            </a:r>
            <a:endParaRPr lang="ko-KR" altLang="en-US" sz="1600" dirty="0"/>
          </a:p>
        </p:txBody>
      </p:sp>
      <p:grpSp>
        <p:nvGrpSpPr>
          <p:cNvPr id="9" name="그룹 8"/>
          <p:cNvGrpSpPr/>
          <p:nvPr/>
        </p:nvGrpSpPr>
        <p:grpSpPr>
          <a:xfrm rot="10800000">
            <a:off x="583660" y="1303726"/>
            <a:ext cx="6138153" cy="194554"/>
            <a:chOff x="4956464" y="1644194"/>
            <a:chExt cx="6138153" cy="194554"/>
          </a:xfrm>
          <a:solidFill>
            <a:schemeClr val="accent1">
              <a:lumMod val="75000"/>
            </a:schemeClr>
          </a:solidFill>
        </p:grpSpPr>
        <p:cxnSp>
          <p:nvCxnSpPr>
            <p:cNvPr id="10" name="직선 연결선 9"/>
            <p:cNvCxnSpPr/>
            <p:nvPr userDrawn="1"/>
          </p:nvCxnSpPr>
          <p:spPr>
            <a:xfrm rot="10800000" flipH="1">
              <a:off x="4956464" y="1731523"/>
              <a:ext cx="6040876" cy="0"/>
            </a:xfrm>
            <a:prstGeom prst="line">
              <a:avLst/>
            </a:prstGeom>
            <a:grpFill/>
            <a:ln w="381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타원 10"/>
            <p:cNvSpPr/>
            <p:nvPr userDrawn="1"/>
          </p:nvSpPr>
          <p:spPr>
            <a:xfrm>
              <a:off x="10900063" y="1644194"/>
              <a:ext cx="194554" cy="19455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타원 11"/>
          <p:cNvSpPr/>
          <p:nvPr/>
        </p:nvSpPr>
        <p:spPr>
          <a:xfrm rot="10800000">
            <a:off x="836584" y="1323993"/>
            <a:ext cx="154019" cy="15401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타원 12"/>
          <p:cNvSpPr/>
          <p:nvPr/>
        </p:nvSpPr>
        <p:spPr>
          <a:xfrm rot="10800000">
            <a:off x="1048972" y="1340871"/>
            <a:ext cx="128075" cy="128075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타원 13"/>
          <p:cNvSpPr/>
          <p:nvPr/>
        </p:nvSpPr>
        <p:spPr>
          <a:xfrm rot="10800000">
            <a:off x="6652106" y="1340871"/>
            <a:ext cx="128075" cy="128075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Holder 3"/>
          <p:cNvSpPr txBox="1">
            <a:spLocks/>
          </p:cNvSpPr>
          <p:nvPr/>
        </p:nvSpPr>
        <p:spPr>
          <a:xfrm>
            <a:off x="435528" y="757186"/>
            <a:ext cx="8788941" cy="430887"/>
          </a:xfrm>
          <a:prstGeom prst="rect">
            <a:avLst/>
          </a:prstGeom>
        </p:spPr>
        <p:txBody>
          <a:bodyPr vert="horz" wrap="square" lIns="0" tIns="0" rIns="0" bIns="0" numCol="1" anchor="t">
            <a:spAutoFit/>
          </a:bodyPr>
          <a:lstStyle>
            <a:lvl1pPr marL="0" indent="0">
              <a:buFontTx/>
              <a:buNone/>
              <a:defRPr lang="en-GB" altLang="en-US" sz="2400" b="1" i="0">
                <a:solidFill>
                  <a:srgbClr val="2D75B6"/>
                </a:solidFill>
                <a:latin typeface="맑은 고딕" charset="0"/>
                <a:ea typeface="+mn-ea"/>
                <a:cs typeface="맑은 고딕" charset="0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rtl="0"/>
            <a:endParaRPr lang="ko-KR" altLang="en-US" sz="28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7931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" y="0"/>
            <a:ext cx="2888166" cy="6858000"/>
          </a:xfrm>
          <a:prstGeom prst="rect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제목 2"/>
          <p:cNvSpPr txBox="1">
            <a:spLocks/>
          </p:cNvSpPr>
          <p:nvPr/>
        </p:nvSpPr>
        <p:spPr>
          <a:xfrm>
            <a:off x="3300761" y="2389617"/>
            <a:ext cx="8378814" cy="207876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4000" dirty="0" smtClean="0"/>
              <a:t>흑백 </a:t>
            </a:r>
            <a:r>
              <a:rPr lang="ko-KR" altLang="en-US" sz="4000" dirty="0" err="1"/>
              <a:t>데이터셋을</a:t>
            </a:r>
            <a:r>
              <a:rPr lang="ko-KR" altLang="en-US" sz="4000" dirty="0"/>
              <a:t> 이용한 </a:t>
            </a:r>
            <a:r>
              <a:rPr lang="ko-KR" altLang="en-US" sz="4000" dirty="0" err="1"/>
              <a:t>불량검출</a:t>
            </a:r>
            <a:endParaRPr lang="ko-KR" altLang="en-US" sz="4000" dirty="0"/>
          </a:p>
        </p:txBody>
      </p:sp>
      <p:sp>
        <p:nvSpPr>
          <p:cNvPr id="7" name="TextBox 6"/>
          <p:cNvSpPr txBox="1"/>
          <p:nvPr/>
        </p:nvSpPr>
        <p:spPr>
          <a:xfrm>
            <a:off x="3447535" y="4040659"/>
            <a:ext cx="449786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ko-KR" altLang="en-US" dirty="0">
                <a:ea typeface="맑은 고딕" charset="0"/>
              </a:rPr>
              <a:t>개발환경</a:t>
            </a:r>
            <a:endParaRPr lang="en-US" altLang="ko-KR" dirty="0">
              <a:ea typeface="맑은 고딕" charset="0"/>
            </a:endParaRPr>
          </a:p>
          <a:p>
            <a:pPr marL="457200" indent="-457200">
              <a:buAutoNum type="arabicPeriod"/>
            </a:pPr>
            <a:r>
              <a:rPr lang="ko-KR" altLang="en-US" dirty="0">
                <a:ea typeface="맑은 고딕" charset="0"/>
              </a:rPr>
              <a:t>사용한 </a:t>
            </a:r>
            <a:r>
              <a:rPr lang="ko-KR" altLang="en-US" dirty="0" err="1" smtClean="0">
                <a:ea typeface="맑은 고딕" charset="0"/>
              </a:rPr>
              <a:t>데이터셋</a:t>
            </a:r>
            <a:endParaRPr lang="en-US" altLang="ko-KR" dirty="0">
              <a:ea typeface="맑은 고딕" charset="0"/>
            </a:endParaRPr>
          </a:p>
          <a:p>
            <a:pPr marL="457200" indent="-457200">
              <a:buAutoNum type="arabicPeriod"/>
            </a:pPr>
            <a:r>
              <a:rPr lang="ko-KR" altLang="en-US" dirty="0">
                <a:ea typeface="맑은 고딕" charset="0"/>
              </a:rPr>
              <a:t>데이터 전처리</a:t>
            </a:r>
            <a:endParaRPr lang="en-US" altLang="ko-KR" dirty="0">
              <a:ea typeface="맑은 고딕" charset="0"/>
            </a:endParaRPr>
          </a:p>
          <a:p>
            <a:pPr marL="457200" indent="-457200">
              <a:buAutoNum type="arabicPeriod"/>
            </a:pPr>
            <a:r>
              <a:rPr lang="ko-KR" altLang="en-US" dirty="0">
                <a:ea typeface="맑은 고딕" charset="0"/>
              </a:rPr>
              <a:t>학습시킨 결함 종류</a:t>
            </a:r>
            <a:endParaRPr lang="en-US" altLang="ko-KR" dirty="0">
              <a:ea typeface="맑은 고딕" charset="0"/>
            </a:endParaRPr>
          </a:p>
          <a:p>
            <a:pPr marL="457200" indent="-457200">
              <a:buAutoNum type="arabicPeriod"/>
            </a:pPr>
            <a:r>
              <a:rPr lang="ko-KR" altLang="en-US" dirty="0">
                <a:ea typeface="맑은 고딕" charset="0"/>
              </a:rPr>
              <a:t>데이터 증강</a:t>
            </a:r>
            <a:endParaRPr lang="en-US" altLang="ko-KR" dirty="0">
              <a:ea typeface="맑은 고딕" charset="0"/>
            </a:endParaRPr>
          </a:p>
          <a:p>
            <a:pPr marL="457200" indent="-457200">
              <a:buAutoNum type="arabicPeriod"/>
            </a:pPr>
            <a:r>
              <a:rPr lang="ko-KR" altLang="en-US" dirty="0">
                <a:ea typeface="맑은 고딕" charset="0"/>
              </a:rPr>
              <a:t>모델 학습</a:t>
            </a:r>
            <a:endParaRPr lang="en-US" altLang="ko-KR" dirty="0">
              <a:ea typeface="맑은 고딕" charset="0"/>
            </a:endParaRPr>
          </a:p>
          <a:p>
            <a:pPr marL="457200" indent="-457200">
              <a:buAutoNum type="arabicPeriod"/>
            </a:pPr>
            <a:r>
              <a:rPr lang="ko-KR" altLang="en-US" dirty="0">
                <a:ea typeface="맑은 고딕" charset="0"/>
              </a:rPr>
              <a:t>모델 </a:t>
            </a:r>
            <a:r>
              <a:rPr lang="ko-KR" altLang="en-US" dirty="0" smtClean="0">
                <a:ea typeface="맑은 고딕" charset="0"/>
              </a:rPr>
              <a:t>평가</a:t>
            </a:r>
            <a:endParaRPr lang="en-US" altLang="ko-KR" dirty="0" smtClean="0">
              <a:ea typeface="맑은 고딕" charset="0"/>
            </a:endParaRPr>
          </a:p>
          <a:p>
            <a:pPr marL="457200" indent="-457200">
              <a:buAutoNum type="arabicPeriod"/>
            </a:pPr>
            <a:r>
              <a:rPr lang="ko-KR" altLang="en-US" dirty="0" smtClean="0">
                <a:ea typeface="맑은 고딕" charset="0"/>
              </a:rPr>
              <a:t>모델 테스트</a:t>
            </a:r>
            <a:endParaRPr lang="ko-KR" altLang="en-US" dirty="0"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8119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개발환경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315" y="3986946"/>
            <a:ext cx="2267185" cy="109934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8723" y="1844138"/>
            <a:ext cx="1659903" cy="177665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9632" y="2164518"/>
            <a:ext cx="2467513" cy="145627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252" y="2892653"/>
            <a:ext cx="3093312" cy="95080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9353" y="3798161"/>
            <a:ext cx="1798740" cy="2215449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6114" y="3986946"/>
            <a:ext cx="1701028" cy="1594372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7395" y="3986946"/>
            <a:ext cx="2688719" cy="1720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310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3742</TotalTime>
  <Words>2166</Words>
  <Application>Microsoft Office PowerPoint</Application>
  <PresentationFormat>와이드스크린</PresentationFormat>
  <Paragraphs>490</Paragraphs>
  <Slides>63</Slides>
  <Notes>26</Notes>
  <HiddenSlides>4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63</vt:i4>
      </vt:variant>
    </vt:vector>
  </HeadingPairs>
  <TitlesOfParts>
    <vt:vector size="70" baseType="lpstr">
      <vt:lpstr>Arial Unicode MS</vt:lpstr>
      <vt:lpstr>KoPub돋움체_Pro Light</vt:lpstr>
      <vt:lpstr>궁서</vt:lpstr>
      <vt:lpstr>맑은 고딕</vt:lpstr>
      <vt:lpstr>Arial</vt:lpstr>
      <vt:lpstr>Cambria Math</vt:lpstr>
      <vt:lpstr>Office 테마</vt:lpstr>
      <vt:lpstr>CNN 기반 PCB 기판 불량 검출 모델</vt:lpstr>
      <vt:lpstr>목차</vt:lpstr>
      <vt:lpstr>PowerPoint 프레젠테이션</vt:lpstr>
      <vt:lpstr>팀원소개</vt:lpstr>
      <vt:lpstr>PCB인쇄회로판 시장규모</vt:lpstr>
      <vt:lpstr>PCB인쇄회로판 시장규모</vt:lpstr>
      <vt:lpstr>문제점</vt:lpstr>
      <vt:lpstr>PowerPoint 프레젠테이션</vt:lpstr>
      <vt:lpstr>개발환경</vt:lpstr>
      <vt:lpstr>사용한 데이터셋</vt:lpstr>
      <vt:lpstr>사용한 데이터셋</vt:lpstr>
      <vt:lpstr>데이터 전처리</vt:lpstr>
      <vt:lpstr>학습시킨 PCB 결함 종류</vt:lpstr>
      <vt:lpstr>학습시킨 PCB 결함 종류</vt:lpstr>
      <vt:lpstr>학습시킨 PCB 결함 종류</vt:lpstr>
      <vt:lpstr>학습시킨 PCB 결함 종류</vt:lpstr>
      <vt:lpstr>학습시킨 PCB 결함 종류</vt:lpstr>
      <vt:lpstr>학습시킨 PCB 결함 종류</vt:lpstr>
      <vt:lpstr>학습시킨 PCB 결함 종류</vt:lpstr>
      <vt:lpstr>데이터 증강</vt:lpstr>
      <vt:lpstr>모델 학습(model fitting)</vt:lpstr>
      <vt:lpstr>모델 학습(model fitting)</vt:lpstr>
      <vt:lpstr>Model History(VGG16)</vt:lpstr>
      <vt:lpstr>혼동 행렬 (Confusion matrix)</vt:lpstr>
      <vt:lpstr>모델 테스트</vt:lpstr>
      <vt:lpstr>PowerPoint 프레젠테이션</vt:lpstr>
      <vt:lpstr>사용한 데이터셋</vt:lpstr>
      <vt:lpstr>사용한 모델</vt:lpstr>
      <vt:lpstr>데이터 전처리</vt:lpstr>
      <vt:lpstr>데이터 전처리</vt:lpstr>
      <vt:lpstr>학습 시킨 PCB 결함 종류</vt:lpstr>
      <vt:lpstr>모델 학습</vt:lpstr>
      <vt:lpstr>결과</vt:lpstr>
      <vt:lpstr>결과</vt:lpstr>
      <vt:lpstr>혼동 행렬 (Confusion matrix)</vt:lpstr>
      <vt:lpstr>Precision(정밀도) Curve </vt:lpstr>
      <vt:lpstr>Recall(재현율) Curve </vt:lpstr>
      <vt:lpstr>Precision(정밀도)와 Recall(재현율)의 관계 </vt:lpstr>
      <vt:lpstr>Precision(정밀도)와 Recall(재현율)의 관계 </vt:lpstr>
      <vt:lpstr>Precision(정밀도)와 Recall(재현율)의 관계 </vt:lpstr>
      <vt:lpstr>F1-score</vt:lpstr>
      <vt:lpstr>PR Curve</vt:lpstr>
      <vt:lpstr>모델 테스트</vt:lpstr>
      <vt:lpstr>발견한 문제점 및 아쉬운 점</vt:lpstr>
      <vt:lpstr>PowerPoint 프레젠테이션</vt:lpstr>
      <vt:lpstr>Computer Skills</vt:lpstr>
      <vt:lpstr>데이터 수집</vt:lpstr>
      <vt:lpstr>데이터 생성</vt:lpstr>
      <vt:lpstr>데이터 증강</vt:lpstr>
      <vt:lpstr>데이터 전처리</vt:lpstr>
      <vt:lpstr>데이터 전처리</vt:lpstr>
      <vt:lpstr>데이터 전처리</vt:lpstr>
      <vt:lpstr>데이터 전처리</vt:lpstr>
      <vt:lpstr>데이터 전처리</vt:lpstr>
      <vt:lpstr>데이터 전처리</vt:lpstr>
      <vt:lpstr>데이터 전처리</vt:lpstr>
      <vt:lpstr>데이터 전처리</vt:lpstr>
      <vt:lpstr>데이터 전처리</vt:lpstr>
      <vt:lpstr>Yolov10</vt:lpstr>
      <vt:lpstr>Database</vt:lpstr>
      <vt:lpstr>서버</vt:lpstr>
      <vt:lpstr>최종</vt:lpstr>
      <vt:lpstr>감사합니다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ysj</dc:creator>
  <cp:lastModifiedBy>ysj</cp:lastModifiedBy>
  <cp:revision>461</cp:revision>
  <dcterms:created xsi:type="dcterms:W3CDTF">2024-09-02T00:53:22Z</dcterms:created>
  <dcterms:modified xsi:type="dcterms:W3CDTF">2024-10-10T07:26:09Z</dcterms:modified>
</cp:coreProperties>
</file>